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charts/_rels/chart1.xml.rels" ContentType="application/vnd.openxmlformats-package.relationships+xml"/>
  <Override PartName="/ppt/charts/chart1.xml" ContentType="application/vnd.openxmlformats-officedocument.drawingml.chart+xml"/>
  <Override PartName="/ppt/media/image16.jpeg" ContentType="image/jpeg"/>
  <Override PartName="/ppt/media/image14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3.jpeg" ContentType="image/jpeg"/>
  <Override PartName="/ppt/media/image15.jpeg" ContentType="image/jpeg"/>
  <Override PartName="/ppt/media/image18.jpeg" ContentType="image/jpeg"/>
  <Override PartName="/ppt/media/image19.jpeg" ContentType="image/jpeg"/>
  <Override PartName="/ppt/media/image32.jpeg" ContentType="image/jpeg"/>
  <Override PartName="/ppt/media/image30.jpeg" ContentType="image/jpeg"/>
  <Override PartName="/ppt/media/image28.jpeg" ContentType="image/jpeg"/>
  <Override PartName="/ppt/media/hdphoto1.wdp" ContentType="image/vnd.ms-photo"/>
  <Override PartName="/ppt/media/image29.jpeg" ContentType="image/jpeg"/>
  <Override PartName="/ppt/media/image27.jpeg" ContentType="image/jpeg"/>
  <Override PartName="/ppt/media/image25.jpeg" ContentType="image/jpeg"/>
  <Override PartName="/ppt/media/image26.jpeg" ContentType="image/jpeg"/>
  <Override PartName="/ppt/media/image24.jpeg" ContentType="image/jpeg"/>
  <Override PartName="/ppt/media/image21.jpeg" ContentType="image/jpeg"/>
  <Override PartName="/ppt/media/image8.png" ContentType="image/png"/>
  <Override PartName="/ppt/media/image2.png" ContentType="image/png"/>
  <Override PartName="/ppt/media/image4.png" ContentType="image/png"/>
  <Override PartName="/ppt/media/image6.png" ContentType="image/png"/>
  <Override PartName="/ppt/media/image9.jpeg" ContentType="image/jpeg"/>
  <Override PartName="/ppt/media/image7.jpeg" ContentType="image/jpeg"/>
  <Override PartName="/ppt/media/image1.jpeg" ContentType="image/jpeg"/>
  <Override PartName="/ppt/media/image3.jpeg" ContentType="image/jpeg"/>
  <Override PartName="/ppt/media/image5.jpeg" ContentType="image/jpeg"/>
  <Override PartName="/ppt/media/image17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31.png" ContentType="image/pn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25560">
          <a:noFill/>
        </a:ln>
      </c:spPr>
    </c:sideWall>
    <c:backWall>
      <c:spPr>
        <a:noFill/>
        <a:ln w="2556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273</c:v>
                </c:pt>
                <c:pt idx="1">
                  <c:v>196</c:v>
                </c:pt>
              </c:numCache>
            </c:numRef>
          </c:val>
        </c:ser>
        <c:gapWidth val="150"/>
        <c:shape val="box"/>
        <c:axId val="91512051"/>
        <c:axId val="52073845"/>
        <c:axId val="0"/>
      </c:bar3DChart>
      <c:catAx>
        <c:axId val="91512051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52073845"/>
        <c:crosses val="autoZero"/>
        <c:auto val="1"/>
        <c:lblAlgn val="ctr"/>
        <c:lblOffset val="100"/>
        <c:noMultiLvlLbl val="0"/>
      </c:catAx>
      <c:valAx>
        <c:axId val="5207384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91512051"/>
        <c:crossBetween val="between"/>
      </c:valAx>
    </c:plotArea>
    <c:plotVisOnly val="1"/>
    <c:dispBlanksAs val="gap"/>
  </c:chart>
  <c:spPr>
    <a:noFill/>
    <a:ln w="0">
      <a:noFill/>
    </a:ln>
  </c:spPr>
  <c:userShapes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B815F-56E8-40BE-A8D6-DAFB3CE4ECE1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0325FE-8024-4963-AF6E-EB3D4C2B36E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поиска в картотеке (алфавитной книге) временного периода пребывания воспитанника;</a:t>
          </a:r>
          <a:endParaRPr lang="ru-RU" dirty="0"/>
        </a:p>
      </dgm:t>
    </dgm:pt>
    <dgm:pt modelId="{77136C95-F0C1-4F04-B7D4-5BE62B8A6BF5}" type="parTrans" cxnId="{AE500974-F16A-4572-9E62-D022934ED1C9}">
      <dgm:prSet/>
      <dgm:spPr/>
      <dgm:t>
        <a:bodyPr/>
        <a:lstStyle/>
        <a:p>
          <a:endParaRPr lang="ru-RU"/>
        </a:p>
      </dgm:t>
    </dgm:pt>
    <dgm:pt modelId="{5438B543-0BCC-4320-91DA-A5566FA550A7}" type="sibTrans" cxnId="{AE500974-F16A-4572-9E62-D022934ED1C9}">
      <dgm:prSet/>
      <dgm:spPr/>
      <dgm:t>
        <a:bodyPr/>
        <a:lstStyle/>
        <a:p>
          <a:endParaRPr lang="ru-RU"/>
        </a:p>
      </dgm:t>
    </dgm:pt>
    <dgm:pt modelId="{1822E444-9F1A-4CC0-B88C-2D2EB1889FA1}">
      <dgm:prSet phldrT="[Текст]"/>
      <dgm:spPr>
        <a:solidFill>
          <a:srgbClr val="006666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поиска учетного дела на воспитанника в архиве;</a:t>
          </a:r>
          <a:endParaRPr lang="ru-RU" dirty="0"/>
        </a:p>
      </dgm:t>
    </dgm:pt>
    <dgm:pt modelId="{107536D4-CAF3-47CB-82F6-C3E7566CFA7C}" type="parTrans" cxnId="{4969F98C-689B-49CB-B0D1-3CE1EB844F3D}">
      <dgm:prSet/>
      <dgm:spPr/>
      <dgm:t>
        <a:bodyPr/>
        <a:lstStyle/>
        <a:p>
          <a:endParaRPr lang="ru-RU"/>
        </a:p>
      </dgm:t>
    </dgm:pt>
    <dgm:pt modelId="{7B74941E-4691-4FD2-98AE-82600A4C066E}" type="sibTrans" cxnId="{4969F98C-689B-49CB-B0D1-3CE1EB844F3D}">
      <dgm:prSet/>
      <dgm:spPr/>
      <dgm:t>
        <a:bodyPr/>
        <a:lstStyle/>
        <a:p>
          <a:endParaRPr lang="ru-RU"/>
        </a:p>
      </dgm:t>
    </dgm:pt>
    <dgm:pt modelId="{766258C7-8817-4F68-8903-EC06A40929C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на запрос программа  1«Дети-соц» выдает специалисту:</a:t>
          </a:r>
          <a:endParaRPr lang="ru-RU" sz="1800" dirty="0"/>
        </a:p>
      </dgm:t>
    </dgm:pt>
    <dgm:pt modelId="{41257DAB-70AB-47C3-90DC-6E46175AECB3}" type="parTrans" cxnId="{4A8ED90C-DE52-4D61-A8C9-1D14A7D88FE0}">
      <dgm:prSet/>
      <dgm:spPr/>
      <dgm:t>
        <a:bodyPr/>
        <a:lstStyle/>
        <a:p>
          <a:endParaRPr lang="ru-RU"/>
        </a:p>
      </dgm:t>
    </dgm:pt>
    <dgm:pt modelId="{8B0D3806-B0BE-476D-BF32-E07BAD7443A5}" type="sibTrans" cxnId="{4A8ED90C-DE52-4D61-A8C9-1D14A7D88FE0}">
      <dgm:prSet/>
      <dgm:spPr/>
      <dgm:t>
        <a:bodyPr/>
        <a:lstStyle/>
        <a:p>
          <a:endParaRPr lang="ru-RU"/>
        </a:p>
      </dgm:t>
    </dgm:pt>
    <dgm:pt modelId="{FFB1F7BC-F46D-49F3-A401-648F7F59DBF7}" type="pres">
      <dgm:prSet presAssocID="{A76B815F-56E8-40BE-A8D6-DAFB3CE4EC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23649-BF4C-4665-B530-1C5C30C5A3E3}" type="pres">
      <dgm:prSet presAssocID="{766258C7-8817-4F68-8903-EC06A40929C6}" presName="node" presStyleLbl="node1" presStyleIdx="0" presStyleCnt="3" custScaleX="11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31C4D-2B92-4A93-85DE-112AC5307E1D}" type="pres">
      <dgm:prSet presAssocID="{8B0D3806-B0BE-476D-BF32-E07BAD7443A5}" presName="sibTrans" presStyleCnt="0"/>
      <dgm:spPr/>
    </dgm:pt>
    <dgm:pt modelId="{7D7D3703-80ED-464B-B52F-7A69AA8C51E8}" type="pres">
      <dgm:prSet presAssocID="{880325FE-8024-4963-AF6E-EB3D4C2B36EE}" presName="node" presStyleLbl="node1" presStyleIdx="1" presStyleCnt="3" custLinFactNeighborX="46337" custLinFactNeighborY="2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7456-4FD6-434C-A4B5-5CEA4AFCA01D}" type="pres">
      <dgm:prSet presAssocID="{5438B543-0BCC-4320-91DA-A5566FA550A7}" presName="sibTrans" presStyleCnt="0"/>
      <dgm:spPr/>
    </dgm:pt>
    <dgm:pt modelId="{036EB32E-19EE-4A73-A373-A724AF963A6F}" type="pres">
      <dgm:prSet presAssocID="{1822E444-9F1A-4CC0-B88C-2D2EB1889F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61956-6C86-4650-8970-3CC39D9C93C3}" type="presOf" srcId="{1822E444-9F1A-4CC0-B88C-2D2EB1889FA1}" destId="{036EB32E-19EE-4A73-A373-A724AF963A6F}" srcOrd="0" destOrd="0" presId="urn:microsoft.com/office/officeart/2005/8/layout/hList6"/>
    <dgm:cxn modelId="{5C0D6439-ADEE-4018-8632-AB141B9FBD8A}" type="presOf" srcId="{880325FE-8024-4963-AF6E-EB3D4C2B36EE}" destId="{7D7D3703-80ED-464B-B52F-7A69AA8C51E8}" srcOrd="0" destOrd="0" presId="urn:microsoft.com/office/officeart/2005/8/layout/hList6"/>
    <dgm:cxn modelId="{AE500974-F16A-4572-9E62-D022934ED1C9}" srcId="{A76B815F-56E8-40BE-A8D6-DAFB3CE4ECE1}" destId="{880325FE-8024-4963-AF6E-EB3D4C2B36EE}" srcOrd="1" destOrd="0" parTransId="{77136C95-F0C1-4F04-B7D4-5BE62B8A6BF5}" sibTransId="{5438B543-0BCC-4320-91DA-A5566FA550A7}"/>
    <dgm:cxn modelId="{4A8ED90C-DE52-4D61-A8C9-1D14A7D88FE0}" srcId="{A76B815F-56E8-40BE-A8D6-DAFB3CE4ECE1}" destId="{766258C7-8817-4F68-8903-EC06A40929C6}" srcOrd="0" destOrd="0" parTransId="{41257DAB-70AB-47C3-90DC-6E46175AECB3}" sibTransId="{8B0D3806-B0BE-476D-BF32-E07BAD7443A5}"/>
    <dgm:cxn modelId="{B221AE0D-7D59-442D-8D07-E96D0ED3725A}" type="presOf" srcId="{766258C7-8817-4F68-8903-EC06A40929C6}" destId="{10B23649-BF4C-4665-B530-1C5C30C5A3E3}" srcOrd="0" destOrd="0" presId="urn:microsoft.com/office/officeart/2005/8/layout/hList6"/>
    <dgm:cxn modelId="{4969F98C-689B-49CB-B0D1-3CE1EB844F3D}" srcId="{A76B815F-56E8-40BE-A8D6-DAFB3CE4ECE1}" destId="{1822E444-9F1A-4CC0-B88C-2D2EB1889FA1}" srcOrd="2" destOrd="0" parTransId="{107536D4-CAF3-47CB-82F6-C3E7566CFA7C}" sibTransId="{7B74941E-4691-4FD2-98AE-82600A4C066E}"/>
    <dgm:cxn modelId="{00453A0A-1BE8-4BA4-9136-495795A03894}" type="presOf" srcId="{A76B815F-56E8-40BE-A8D6-DAFB3CE4ECE1}" destId="{FFB1F7BC-F46D-49F3-A401-648F7F59DBF7}" srcOrd="0" destOrd="0" presId="urn:microsoft.com/office/officeart/2005/8/layout/hList6"/>
    <dgm:cxn modelId="{533E7829-B68C-4A26-9CF2-93CC9633B546}" type="presParOf" srcId="{FFB1F7BC-F46D-49F3-A401-648F7F59DBF7}" destId="{10B23649-BF4C-4665-B530-1C5C30C5A3E3}" srcOrd="0" destOrd="0" presId="urn:microsoft.com/office/officeart/2005/8/layout/hList6"/>
    <dgm:cxn modelId="{6837E104-464F-490D-9BAD-D3045A9CDCDD}" type="presParOf" srcId="{FFB1F7BC-F46D-49F3-A401-648F7F59DBF7}" destId="{AA831C4D-2B92-4A93-85DE-112AC5307E1D}" srcOrd="1" destOrd="0" presId="urn:microsoft.com/office/officeart/2005/8/layout/hList6"/>
    <dgm:cxn modelId="{38859A71-41C3-44E9-A0F7-A185AEAB3813}" type="presParOf" srcId="{FFB1F7BC-F46D-49F3-A401-648F7F59DBF7}" destId="{7D7D3703-80ED-464B-B52F-7A69AA8C51E8}" srcOrd="2" destOrd="0" presId="urn:microsoft.com/office/officeart/2005/8/layout/hList6"/>
    <dgm:cxn modelId="{AD65F2A4-2F21-4CAE-9FA6-8F329F402EA1}" type="presParOf" srcId="{FFB1F7BC-F46D-49F3-A401-648F7F59DBF7}" destId="{55A27456-4FD6-434C-A4B5-5CEA4AFCA01D}" srcOrd="3" destOrd="0" presId="urn:microsoft.com/office/officeart/2005/8/layout/hList6"/>
    <dgm:cxn modelId="{72F6B54D-7720-4AEC-B327-079B5D3BB4ED}" type="presParOf" srcId="{FFB1F7BC-F46D-49F3-A401-648F7F59DBF7}" destId="{036EB32E-19EE-4A73-A373-A724AF963A6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815F-56E8-40BE-A8D6-DAFB3CE4ECE1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22E444-9F1A-4CC0-B88C-2D2EB1889FA1}">
      <dgm:prSet phldrT="[Текст]"/>
      <dgm:spPr>
        <a:solidFill>
          <a:srgbClr val="006666"/>
        </a:solidFill>
      </dgm:spPr>
      <dgm:t>
        <a:bodyPr/>
        <a:lstStyle/>
        <a:p>
          <a:r>
            <a:rPr lang="ru-RU" dirty="0" smtClean="0"/>
            <a:t>- сведения о воспитаннике</a:t>
          </a:r>
        </a:p>
        <a:p>
          <a:r>
            <a:rPr lang="ru-RU" dirty="0" smtClean="0"/>
            <a:t>-адрес проживания</a:t>
          </a:r>
        </a:p>
        <a:p>
          <a:r>
            <a:rPr lang="ru-RU" dirty="0" smtClean="0"/>
            <a:t> - данные на родителей и близких родственников</a:t>
          </a:r>
        </a:p>
        <a:p>
          <a:endParaRPr lang="ru-RU" dirty="0"/>
        </a:p>
      </dgm:t>
    </dgm:pt>
    <dgm:pt modelId="{107536D4-CAF3-47CB-82F6-C3E7566CFA7C}" type="parTrans" cxnId="{4969F98C-689B-49CB-B0D1-3CE1EB844F3D}">
      <dgm:prSet/>
      <dgm:spPr/>
      <dgm:t>
        <a:bodyPr/>
        <a:lstStyle/>
        <a:p>
          <a:endParaRPr lang="ru-RU"/>
        </a:p>
      </dgm:t>
    </dgm:pt>
    <dgm:pt modelId="{7B74941E-4691-4FD2-98AE-82600A4C066E}" type="sibTrans" cxnId="{4969F98C-689B-49CB-B0D1-3CE1EB844F3D}">
      <dgm:prSet/>
      <dgm:spPr/>
      <dgm:t>
        <a:bodyPr/>
        <a:lstStyle/>
        <a:p>
          <a:endParaRPr lang="ru-RU"/>
        </a:p>
      </dgm:t>
    </dgm:pt>
    <dgm:pt modelId="{766258C7-8817-4F68-8903-EC06A40929C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на запрос программа  1«Дети-соц» выдает специалисту:</a:t>
          </a:r>
          <a:endParaRPr lang="ru-RU" sz="1800" dirty="0"/>
        </a:p>
      </dgm:t>
    </dgm:pt>
    <dgm:pt modelId="{41257DAB-70AB-47C3-90DC-6E46175AECB3}" type="parTrans" cxnId="{4A8ED90C-DE52-4D61-A8C9-1D14A7D88FE0}">
      <dgm:prSet/>
      <dgm:spPr/>
      <dgm:t>
        <a:bodyPr/>
        <a:lstStyle/>
        <a:p>
          <a:endParaRPr lang="ru-RU"/>
        </a:p>
      </dgm:t>
    </dgm:pt>
    <dgm:pt modelId="{8B0D3806-B0BE-476D-BF32-E07BAD7443A5}" type="sibTrans" cxnId="{4A8ED90C-DE52-4D61-A8C9-1D14A7D88FE0}">
      <dgm:prSet/>
      <dgm:spPr/>
      <dgm:t>
        <a:bodyPr/>
        <a:lstStyle/>
        <a:p>
          <a:endParaRPr lang="ru-RU"/>
        </a:p>
      </dgm:t>
    </dgm:pt>
    <dgm:pt modelId="{1D8DBDBB-12AD-403C-A055-8489408CE5CF}">
      <dgm:prSet phldrT="[Текст]" custT="1"/>
      <dgm:spPr/>
      <dgm:t>
        <a:bodyPr/>
        <a:lstStyle/>
        <a:p>
          <a:r>
            <a:rPr lang="ru-RU" sz="1800" dirty="0" smtClean="0"/>
            <a:t>-причину поступления</a:t>
          </a:r>
        </a:p>
        <a:p>
          <a:r>
            <a:rPr lang="ru-RU" sz="1800" dirty="0" smtClean="0"/>
            <a:t>-срок нахождения</a:t>
          </a:r>
        </a:p>
        <a:p>
          <a:r>
            <a:rPr lang="ru-RU" sz="1800" dirty="0" smtClean="0"/>
            <a:t>-место выбытия</a:t>
          </a:r>
        </a:p>
        <a:p>
          <a:endParaRPr lang="ru-RU" sz="1800" dirty="0"/>
        </a:p>
      </dgm:t>
    </dgm:pt>
    <dgm:pt modelId="{BD5960B0-ABD9-482E-9796-32248ADD9968}" type="parTrans" cxnId="{3DFCCB15-D518-4BD2-9243-77A0C6B67F10}">
      <dgm:prSet/>
      <dgm:spPr/>
      <dgm:t>
        <a:bodyPr/>
        <a:lstStyle/>
        <a:p>
          <a:endParaRPr lang="ru-RU"/>
        </a:p>
      </dgm:t>
    </dgm:pt>
    <dgm:pt modelId="{B97A5A9B-B9E6-4471-8B79-ECB09915BB85}" type="sibTrans" cxnId="{3DFCCB15-D518-4BD2-9243-77A0C6B67F10}">
      <dgm:prSet/>
      <dgm:spPr/>
      <dgm:t>
        <a:bodyPr/>
        <a:lstStyle/>
        <a:p>
          <a:endParaRPr lang="ru-RU"/>
        </a:p>
      </dgm:t>
    </dgm:pt>
    <dgm:pt modelId="{FFB1F7BC-F46D-49F3-A401-648F7F59DBF7}" type="pres">
      <dgm:prSet presAssocID="{A76B815F-56E8-40BE-A8D6-DAFB3CE4EC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23649-BF4C-4665-B530-1C5C30C5A3E3}" type="pres">
      <dgm:prSet presAssocID="{766258C7-8817-4F68-8903-EC06A40929C6}" presName="node" presStyleLbl="node1" presStyleIdx="0" presStyleCnt="3" custScaleX="11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31C4D-2B92-4A93-85DE-112AC5307E1D}" type="pres">
      <dgm:prSet presAssocID="{8B0D3806-B0BE-476D-BF32-E07BAD7443A5}" presName="sibTrans" presStyleCnt="0"/>
      <dgm:spPr/>
    </dgm:pt>
    <dgm:pt modelId="{036EB32E-19EE-4A73-A373-A724AF963A6F}" type="pres">
      <dgm:prSet presAssocID="{1822E444-9F1A-4CC0-B88C-2D2EB1889F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642FE-8DA5-49BF-8882-34CB2EE52540}" type="pres">
      <dgm:prSet presAssocID="{7B74941E-4691-4FD2-98AE-82600A4C066E}" presName="sibTrans" presStyleCnt="0"/>
      <dgm:spPr/>
    </dgm:pt>
    <dgm:pt modelId="{BB8311B6-D9A6-4441-9420-BA5156251F03}" type="pres">
      <dgm:prSet presAssocID="{1D8DBDBB-12AD-403C-A055-8489408CE5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8C5B6-16EA-4349-976E-2850E5189416}" type="presOf" srcId="{766258C7-8817-4F68-8903-EC06A40929C6}" destId="{10B23649-BF4C-4665-B530-1C5C30C5A3E3}" srcOrd="0" destOrd="0" presId="urn:microsoft.com/office/officeart/2005/8/layout/hList6"/>
    <dgm:cxn modelId="{B88DE81B-215C-47F2-BF2F-0DAF53281315}" type="presOf" srcId="{1D8DBDBB-12AD-403C-A055-8489408CE5CF}" destId="{BB8311B6-D9A6-4441-9420-BA5156251F03}" srcOrd="0" destOrd="0" presId="urn:microsoft.com/office/officeart/2005/8/layout/hList6"/>
    <dgm:cxn modelId="{2FC544B8-1555-44AE-95D4-605553746F9C}" type="presOf" srcId="{1822E444-9F1A-4CC0-B88C-2D2EB1889FA1}" destId="{036EB32E-19EE-4A73-A373-A724AF963A6F}" srcOrd="0" destOrd="0" presId="urn:microsoft.com/office/officeart/2005/8/layout/hList6"/>
    <dgm:cxn modelId="{793FA219-F2A7-4BB8-99B7-06C9C3EB3A7C}" type="presOf" srcId="{A76B815F-56E8-40BE-A8D6-DAFB3CE4ECE1}" destId="{FFB1F7BC-F46D-49F3-A401-648F7F59DBF7}" srcOrd="0" destOrd="0" presId="urn:microsoft.com/office/officeart/2005/8/layout/hList6"/>
    <dgm:cxn modelId="{4969F98C-689B-49CB-B0D1-3CE1EB844F3D}" srcId="{A76B815F-56E8-40BE-A8D6-DAFB3CE4ECE1}" destId="{1822E444-9F1A-4CC0-B88C-2D2EB1889FA1}" srcOrd="1" destOrd="0" parTransId="{107536D4-CAF3-47CB-82F6-C3E7566CFA7C}" sibTransId="{7B74941E-4691-4FD2-98AE-82600A4C066E}"/>
    <dgm:cxn modelId="{3DFCCB15-D518-4BD2-9243-77A0C6B67F10}" srcId="{A76B815F-56E8-40BE-A8D6-DAFB3CE4ECE1}" destId="{1D8DBDBB-12AD-403C-A055-8489408CE5CF}" srcOrd="2" destOrd="0" parTransId="{BD5960B0-ABD9-482E-9796-32248ADD9968}" sibTransId="{B97A5A9B-B9E6-4471-8B79-ECB09915BB85}"/>
    <dgm:cxn modelId="{4A8ED90C-DE52-4D61-A8C9-1D14A7D88FE0}" srcId="{A76B815F-56E8-40BE-A8D6-DAFB3CE4ECE1}" destId="{766258C7-8817-4F68-8903-EC06A40929C6}" srcOrd="0" destOrd="0" parTransId="{41257DAB-70AB-47C3-90DC-6E46175AECB3}" sibTransId="{8B0D3806-B0BE-476D-BF32-E07BAD7443A5}"/>
    <dgm:cxn modelId="{11F6F662-09EB-44DD-9D43-4E79B68E2773}" type="presParOf" srcId="{FFB1F7BC-F46D-49F3-A401-648F7F59DBF7}" destId="{10B23649-BF4C-4665-B530-1C5C30C5A3E3}" srcOrd="0" destOrd="0" presId="urn:microsoft.com/office/officeart/2005/8/layout/hList6"/>
    <dgm:cxn modelId="{6E62A8A7-7C8A-4878-BB3F-C9CB9512C0AA}" type="presParOf" srcId="{FFB1F7BC-F46D-49F3-A401-648F7F59DBF7}" destId="{AA831C4D-2B92-4A93-85DE-112AC5307E1D}" srcOrd="1" destOrd="0" presId="urn:microsoft.com/office/officeart/2005/8/layout/hList6"/>
    <dgm:cxn modelId="{6A2304ED-D252-4C75-8EC4-797DB169A38B}" type="presParOf" srcId="{FFB1F7BC-F46D-49F3-A401-648F7F59DBF7}" destId="{036EB32E-19EE-4A73-A373-A724AF963A6F}" srcOrd="2" destOrd="0" presId="urn:microsoft.com/office/officeart/2005/8/layout/hList6"/>
    <dgm:cxn modelId="{31D0171F-14F6-47D3-A7DA-7E1090FB034C}" type="presParOf" srcId="{FFB1F7BC-F46D-49F3-A401-648F7F59DBF7}" destId="{DBA642FE-8DA5-49BF-8882-34CB2EE52540}" srcOrd="3" destOrd="0" presId="urn:microsoft.com/office/officeart/2005/8/layout/hList6"/>
    <dgm:cxn modelId="{A5D322EC-9322-4C60-B1AE-78EEE7DE0B25}" type="presParOf" srcId="{FFB1F7BC-F46D-49F3-A401-648F7F59DBF7}" destId="{BB8311B6-D9A6-4441-9420-BA5156251F0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23649-BF4C-4665-B530-1C5C30C5A3E3}">
      <dsp:nvSpPr>
        <dsp:cNvPr id="0" name=""/>
        <dsp:cNvSpPr/>
      </dsp:nvSpPr>
      <dsp:spPr>
        <a:xfrm rot="16200000">
          <a:off x="-333750" y="338772"/>
          <a:ext cx="2839864" cy="2162319"/>
        </a:xfrm>
        <a:prstGeom prst="flowChartManualOperati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на запрос программа  1«Дети-соц» выдает специалисту:</a:t>
          </a:r>
          <a:endParaRPr lang="ru-RU" sz="1800" kern="1200" dirty="0"/>
        </a:p>
      </dsp:txBody>
      <dsp:txXfrm rot="5400000">
        <a:off x="5023" y="567972"/>
        <a:ext cx="2162319" cy="1703918"/>
      </dsp:txXfrm>
    </dsp:sp>
    <dsp:sp modelId="{7D7D3703-80ED-464B-B52F-7A69AA8C51E8}">
      <dsp:nvSpPr>
        <dsp:cNvPr id="0" name=""/>
        <dsp:cNvSpPr/>
      </dsp:nvSpPr>
      <dsp:spPr>
        <a:xfrm rot="16200000">
          <a:off x="1928441" y="451480"/>
          <a:ext cx="2839864" cy="1936902"/>
        </a:xfrm>
        <a:prstGeom prst="flowChartManualOperati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67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поиска в картотеке (алфавитной книге) временного периода пребывания воспитанника;</a:t>
          </a:r>
          <a:endParaRPr lang="ru-RU" sz="1600" kern="1200" dirty="0"/>
        </a:p>
      </dsp:txBody>
      <dsp:txXfrm rot="5400000">
        <a:off x="2379922" y="567972"/>
        <a:ext cx="1936902" cy="1703918"/>
      </dsp:txXfrm>
    </dsp:sp>
    <dsp:sp modelId="{036EB32E-19EE-4A73-A373-A724AF963A6F}">
      <dsp:nvSpPr>
        <dsp:cNvPr id="0" name=""/>
        <dsp:cNvSpPr/>
      </dsp:nvSpPr>
      <dsp:spPr>
        <a:xfrm rot="16200000">
          <a:off x="3943298" y="451480"/>
          <a:ext cx="2839864" cy="1936902"/>
        </a:xfrm>
        <a:prstGeom prst="flowChartManualOperation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67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поиска учетного дела на воспитанника в архиве;</a:t>
          </a:r>
          <a:endParaRPr lang="ru-RU" sz="1600" kern="1200" dirty="0"/>
        </a:p>
      </dsp:txBody>
      <dsp:txXfrm rot="5400000">
        <a:off x="4394779" y="567972"/>
        <a:ext cx="1936902" cy="1703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23649-BF4C-4665-B530-1C5C30C5A3E3}">
      <dsp:nvSpPr>
        <dsp:cNvPr id="0" name=""/>
        <dsp:cNvSpPr/>
      </dsp:nvSpPr>
      <dsp:spPr>
        <a:xfrm rot="16200000">
          <a:off x="-105443" y="111187"/>
          <a:ext cx="2695847" cy="2473472"/>
        </a:xfrm>
        <a:prstGeom prst="flowChartManualOperati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на запрос программа  1«Дети-соц» выдает специалисту:</a:t>
          </a:r>
          <a:endParaRPr lang="ru-RU" sz="1800" kern="1200" dirty="0"/>
        </a:p>
      </dsp:txBody>
      <dsp:txXfrm rot="5400000">
        <a:off x="5745" y="539168"/>
        <a:ext cx="2473472" cy="1617509"/>
      </dsp:txXfrm>
    </dsp:sp>
    <dsp:sp modelId="{036EB32E-19EE-4A73-A373-A724AF963A6F}">
      <dsp:nvSpPr>
        <dsp:cNvPr id="0" name=""/>
        <dsp:cNvSpPr/>
      </dsp:nvSpPr>
      <dsp:spPr>
        <a:xfrm rot="16200000">
          <a:off x="2405273" y="240114"/>
          <a:ext cx="2695847" cy="2215618"/>
        </a:xfrm>
        <a:prstGeom prst="flowChartManualOperation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202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сведения о воспитаннике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-адрес проживания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данные на родителей и близких родственников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2645388" y="539168"/>
        <a:ext cx="2215618" cy="1617509"/>
      </dsp:txXfrm>
    </dsp:sp>
    <dsp:sp modelId="{BB8311B6-D9A6-4441-9420-BA5156251F03}">
      <dsp:nvSpPr>
        <dsp:cNvPr id="0" name=""/>
        <dsp:cNvSpPr/>
      </dsp:nvSpPr>
      <dsp:spPr>
        <a:xfrm rot="16200000">
          <a:off x="4787064" y="240114"/>
          <a:ext cx="2695847" cy="22156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-причину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-срок нахождения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-место выбытия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5027179" y="539168"/>
        <a:ext cx="2215618" cy="1617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0.51742544782631</cdr:x>
      <cdr:y>0.422980769230769</cdr:y>
    </cdr:from>
    <cdr:to>
      <cdr:x>0.647692860442437</cdr:x>
      <cdr:y>0.667019230769231</cdr:y>
    </cdr:to>
    <cdr:sp>
      <cdr:nvSpPr>
        <cdr:cNvPr id="176" name="TextBox 3"/>
        <cdr:cNvSpPr/>
      </cdr:nvSpPr>
      <cdr:spPr>
        <a:xfrm>
          <a:off x="3629160" y="1583640"/>
          <a:ext cx="913680" cy="9136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  <a:buNone/>
          </a:pPr>
          <a:r>
            <a:rPr b="1" lang="en-US" sz="2000" spc="-1" strike="noStrike">
              <a:solidFill>
                <a:srgbClr val="ffffff"/>
              </a:solidFill>
              <a:latin typeface="Times New Roman"/>
              <a:ea typeface="DejaVu Sans"/>
            </a:rPr>
            <a:t>min. </a:t>
          </a:r>
          <a:r>
            <a:rPr b="1" lang="ru-RU" sz="2000" spc="-1" strike="noStrike">
              <a:solidFill>
                <a:srgbClr val="ffffff"/>
              </a:solidFill>
              <a:latin typeface="Times New Roman"/>
              <a:ea typeface="DejaVu Sans"/>
            </a:rPr>
            <a:t>23 мин. </a:t>
          </a:r>
          <a:endParaRPr b="0" sz="2000" spc="-1" strike="noStrike">
            <a:latin typeface="Tinos"/>
          </a:endParaRPr>
        </a:p>
        <a:p>
          <a:pPr>
            <a:lnSpc>
              <a:spcPct val="100000"/>
            </a:lnSpc>
            <a:buNone/>
          </a:pPr>
          <a:r>
            <a:rPr b="1" lang="en-US" sz="2000" spc="-1" strike="noStrike">
              <a:solidFill>
                <a:srgbClr val="ffffff"/>
              </a:solidFill>
              <a:latin typeface="Times New Roman"/>
              <a:ea typeface="DejaVu Sans"/>
            </a:rPr>
            <a:t>max.</a:t>
          </a:r>
          <a:r>
            <a:rPr b="1" lang="ru-RU" sz="2000" spc="-1" strike="noStrike">
              <a:solidFill>
                <a:srgbClr val="ffffff"/>
              </a:solidFill>
              <a:latin typeface="Times New Roman"/>
              <a:ea typeface="DejaVu Sans"/>
            </a:rPr>
            <a:t> 196 мин. </a:t>
          </a:r>
          <a:endParaRPr b="0" sz="2000" spc="-1" strike="noStrike">
            <a:latin typeface="Tinos"/>
          </a:endParaRPr>
        </a:p>
        <a:p>
          <a:pPr>
            <a:lnSpc>
              <a:spcPct val="100000"/>
            </a:lnSpc>
            <a:buNone/>
          </a:pPr>
          <a:endParaRPr b="0" sz="1100" spc="-1" strike="noStrike">
            <a:latin typeface="Tinos"/>
          </a:endParaRPr>
        </a:p>
      </cdr:txBody>
    </cdr:sp>
  </cdr:relSizeAnchor>
  <cdr:relSizeAnchor>
    <cdr:from>
      <cdr:x>0.136272647949494</cdr:x>
      <cdr:y>0.269134615384615</cdr:y>
    </cdr:from>
    <cdr:to>
      <cdr:x>0.266540060565621</cdr:x>
      <cdr:y>0.513173076923077</cdr:y>
    </cdr:to>
    <cdr:sp>
      <cdr:nvSpPr>
        <cdr:cNvPr id="177" name="TextBox 4"/>
        <cdr:cNvSpPr/>
      </cdr:nvSpPr>
      <cdr:spPr>
        <a:xfrm>
          <a:off x="955800" y="1007640"/>
          <a:ext cx="913680" cy="9136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  <a:buNone/>
          </a:pPr>
          <a:r>
            <a:rPr b="1" lang="en-US" sz="2000" spc="-1" strike="noStrike">
              <a:solidFill>
                <a:srgbClr val="ffffff"/>
              </a:solidFill>
              <a:latin typeface="Times New Roman"/>
              <a:ea typeface="DejaVu Sans"/>
            </a:rPr>
            <a:t>min. </a:t>
          </a:r>
          <a:r>
            <a:rPr b="1" lang="ru-RU" sz="2000" spc="-1" strike="noStrike">
              <a:solidFill>
                <a:srgbClr val="ffffff"/>
              </a:solidFill>
              <a:latin typeface="Times New Roman"/>
              <a:ea typeface="DejaVu Sans"/>
            </a:rPr>
            <a:t>66 мин.</a:t>
          </a:r>
          <a:r>
            <a:rPr b="1" lang="en-US" sz="2000" spc="-1" strike="noStrike">
              <a:solidFill>
                <a:srgbClr val="ffffff"/>
              </a:solidFill>
              <a:latin typeface="Times New Roman"/>
              <a:ea typeface="DejaVu Sans"/>
            </a:rPr>
            <a:t> </a:t>
          </a:r>
          <a:endParaRPr b="0" sz="2000" spc="-1" strike="noStrike">
            <a:latin typeface="Tinos"/>
          </a:endParaRPr>
        </a:p>
        <a:p>
          <a:pPr>
            <a:lnSpc>
              <a:spcPct val="100000"/>
            </a:lnSpc>
            <a:buNone/>
          </a:pPr>
          <a:r>
            <a:rPr b="1" lang="en-US" sz="2000" spc="-1" strike="noStrike">
              <a:solidFill>
                <a:srgbClr val="ffffff"/>
              </a:solidFill>
              <a:latin typeface="Times New Roman"/>
              <a:ea typeface="DejaVu Sans"/>
            </a:rPr>
            <a:t>max.</a:t>
          </a:r>
          <a:r>
            <a:rPr b="1" lang="ru-RU" sz="2000" spc="-1" strike="noStrike">
              <a:solidFill>
                <a:srgbClr val="ffffff"/>
              </a:solidFill>
              <a:latin typeface="Times New Roman"/>
              <a:ea typeface="DejaVu Sans"/>
            </a:rPr>
            <a:t> 273 мин.</a:t>
          </a:r>
          <a:endParaRPr b="0" sz="2000" spc="-1" strike="noStrike">
            <a:latin typeface="Tinos"/>
          </a:endParaRPr>
        </a:p>
        <a:p>
          <a:pPr>
            <a:lnSpc>
              <a:spcPct val="100000"/>
            </a:lnSpc>
            <a:buNone/>
          </a:pPr>
          <a:endParaRPr b="0" sz="1800" spc="-1" strike="noStrike">
            <a:latin typeface="Tinos"/>
          </a:endParaRPr>
        </a:p>
      </cdr:txBody>
    </cdr:sp>
  </cdr:relSizeAnchor>
</c:userShap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A4E45B-87AF-453E-A129-43E0A2A3D1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8E5674-7238-4281-8767-4148C44A0A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73428E-A736-46B5-A20C-52E620DA75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CC36C61-88E7-4534-9F9B-75629881C8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1A47F2-BF66-4866-A9BD-832A8ABB348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FBDFCE-93AA-4488-92A2-7A49C9E2CB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A3A7CD-BB71-4B81-AD19-C65A6F3366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C5F784-5108-479C-8B72-AB507F3D78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FCED12-01D9-49E5-A66D-6726483BD6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1708E8-8BE9-4B7C-BC84-CAFC245F23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4C0558-867D-45B5-9F00-CBCFC18E8A4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7C134B-D0DC-41E0-92A4-8633BC5C44C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600" cy="126360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120" cy="9302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720B6DB-CAA4-489E-8452-582DA2633D82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microsoft.com/office/2007/relationships/hdphoto" Target="../media/hdphoto1.wdp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11640" y="1628640"/>
            <a:ext cx="7173720" cy="255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6666"/>
                </a:solidFill>
                <a:latin typeface="Futura PT Medium"/>
              </a:rPr>
              <a:t>Оптимизация процесса предоставления информации о воспитанниках для учреждений системы профилактики</a:t>
            </a:r>
            <a:br>
              <a:rPr sz="3200"/>
            </a:br>
            <a:endParaRPr b="0" lang="ru-RU" sz="3200" spc="-1" strike="noStrike">
              <a:latin typeface="XO Oriel"/>
            </a:endParaRPr>
          </a:p>
        </p:txBody>
      </p:sp>
      <p:pic>
        <p:nvPicPr>
          <p:cNvPr id="84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793800" y="61560"/>
            <a:ext cx="1512720" cy="1117800"/>
          </a:xfrm>
          <a:prstGeom prst="rect">
            <a:avLst/>
          </a:prstGeom>
          <a:ln w="0">
            <a:noFill/>
          </a:ln>
        </p:spPr>
      </p:pic>
      <p:sp>
        <p:nvSpPr>
          <p:cNvPr id="85" name="Содержимое 4"/>
          <p:cNvSpPr/>
          <p:nvPr/>
        </p:nvSpPr>
        <p:spPr>
          <a:xfrm>
            <a:off x="2309760" y="165240"/>
            <a:ext cx="989640" cy="989640"/>
          </a:xfrm>
          <a:prstGeom prst="ellipse">
            <a:avLst/>
          </a:prstGeom>
          <a:blipFill rotWithShape="0">
            <a:blip r:embed="rId2"/>
            <a:srcRect/>
            <a:stretch/>
          </a:blipFill>
          <a:ln cap="rnd" w="6350">
            <a:solidFill>
              <a:srgbClr val="ffff00"/>
            </a:solidFill>
            <a:round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86" name="Рисунок 7" descr="БеловоГО-ПП-04"/>
          <p:cNvPicPr/>
          <p:nvPr/>
        </p:nvPicPr>
        <p:blipFill>
          <a:blip r:embed="rId3"/>
          <a:stretch/>
        </p:blipFill>
        <p:spPr>
          <a:xfrm>
            <a:off x="179640" y="100080"/>
            <a:ext cx="647280" cy="1079280"/>
          </a:xfrm>
          <a:prstGeom prst="rect">
            <a:avLst/>
          </a:prstGeom>
          <a:ln w="0">
            <a:noFill/>
          </a:ln>
        </p:spPr>
      </p:pic>
      <p:sp>
        <p:nvSpPr>
          <p:cNvPr id="87" name="Прямоугольник 2"/>
          <p:cNvSpPr/>
          <p:nvPr/>
        </p:nvSpPr>
        <p:spPr>
          <a:xfrm>
            <a:off x="179640" y="4293000"/>
            <a:ext cx="377460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Муниципальное казенное учреждение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«Социально-реабилитационный центр для несовершеннолетних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«Теплый дом»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Беловского городского округа</a:t>
            </a: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64320" y="4797000"/>
            <a:ext cx="1511280" cy="83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2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006666"/>
                </a:solidFill>
                <a:latin typeface="Times New Roman"/>
              </a:rPr>
              <a:t>было</a:t>
            </a:r>
            <a:endParaRPr b="0" lang="ru-RU" sz="4800" spc="-1" strike="noStrike">
              <a:latin typeface="XO Oriel"/>
            </a:endParaRPr>
          </a:p>
        </p:txBody>
      </p:sp>
      <p:pic>
        <p:nvPicPr>
          <p:cNvPr id="181" name="Picture 3" descr=""/>
          <p:cNvPicPr/>
          <p:nvPr/>
        </p:nvPicPr>
        <p:blipFill>
          <a:blip r:embed="rId1"/>
          <a:stretch/>
        </p:blipFill>
        <p:spPr>
          <a:xfrm>
            <a:off x="4732920" y="2768400"/>
            <a:ext cx="2223360" cy="3532320"/>
          </a:xfrm>
          <a:prstGeom prst="rect">
            <a:avLst/>
          </a:prstGeom>
          <a:ln cap="sq" w="88900">
            <a:solidFill>
              <a:srgbClr val="327fbe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182" name="Picture 2" descr="C:\Users\79511\Downloads\P_20200123_154442.jpg"/>
          <p:cNvPicPr/>
          <p:nvPr/>
        </p:nvPicPr>
        <p:blipFill>
          <a:blip r:embed="rId2"/>
          <a:stretch/>
        </p:blipFill>
        <p:spPr>
          <a:xfrm>
            <a:off x="6228360" y="4834800"/>
            <a:ext cx="2619360" cy="1783440"/>
          </a:xfrm>
          <a:prstGeom prst="rect">
            <a:avLst/>
          </a:prstGeom>
          <a:ln cap="sq" w="88900">
            <a:solidFill>
              <a:srgbClr val="327fbe"/>
            </a:solidFill>
            <a:miter/>
          </a:ln>
          <a:effectLst>
            <a:innerShdw blurRad="76200">
              <a:srgbClr val="000000"/>
            </a:innerShdw>
          </a:effectLst>
        </p:spPr>
      </p:pic>
      <p:sp>
        <p:nvSpPr>
          <p:cNvPr id="183" name="Прямоугольник 2"/>
          <p:cNvSpPr/>
          <p:nvPr/>
        </p:nvSpPr>
        <p:spPr>
          <a:xfrm>
            <a:off x="338400" y="6005160"/>
            <a:ext cx="4429800" cy="638280"/>
          </a:xfrm>
          <a:prstGeom prst="rect">
            <a:avLst/>
          </a:prstGeom>
          <a:solidFill>
            <a:srgbClr val="ffffff"/>
          </a:solidFill>
          <a:ln>
            <a:solidFill>
              <a:srgbClr val="327fbe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поиск учетного дела на воспитанника в архиве для подготовки ответа на запрос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84" name="Прямоугольник 4"/>
          <p:cNvSpPr/>
          <p:nvPr/>
        </p:nvSpPr>
        <p:spPr>
          <a:xfrm>
            <a:off x="899640" y="332640"/>
            <a:ext cx="67680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Поиск информации о воспитанниках в архиве учреждения с 1993 года по настоящее время (фотографии «Было» – «Стало»)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pic>
        <p:nvPicPr>
          <p:cNvPr id="185" name="Picture 3" descr="D:\ЛИН ПРОЕКТ теплый дом 2019\скрин 1с\IMG_20200312_102620.jpg"/>
          <p:cNvPicPr/>
          <p:nvPr/>
        </p:nvPicPr>
        <p:blipFill>
          <a:blip r:embed="rId3"/>
          <a:stretch/>
        </p:blipFill>
        <p:spPr>
          <a:xfrm rot="10800000">
            <a:off x="252360" y="1916640"/>
            <a:ext cx="3382560" cy="2536920"/>
          </a:xfrm>
          <a:prstGeom prst="rect">
            <a:avLst/>
          </a:prstGeom>
          <a:ln cap="sq" w="88900">
            <a:solidFill>
              <a:srgbClr val="ffc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186" name="Picture 2" descr="D:\ЛИН ПРОЕКТ теплый дом 2019\скрин 1с\IMG_20200312_102430.jpg"/>
          <p:cNvPicPr/>
          <p:nvPr/>
        </p:nvPicPr>
        <p:blipFill>
          <a:blip r:embed="rId4"/>
          <a:srcRect l="3870" t="0" r="7576" b="0"/>
          <a:stretch/>
        </p:blipFill>
        <p:spPr>
          <a:xfrm>
            <a:off x="2627640" y="3754440"/>
            <a:ext cx="1561680" cy="1322280"/>
          </a:xfrm>
          <a:prstGeom prst="rect">
            <a:avLst/>
          </a:prstGeom>
          <a:ln cap="rnd" w="57150">
            <a:solidFill>
              <a:srgbClr val="ffc000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7" name="Прямоугольник 9"/>
          <p:cNvSpPr/>
          <p:nvPr/>
        </p:nvSpPr>
        <p:spPr>
          <a:xfrm>
            <a:off x="3348000" y="1699920"/>
            <a:ext cx="4993920" cy="912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установление временного периода пребывания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воспитанника в центре для дальнейшего поиска учётного дела в архиве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D:\ЛИН ПРОЕКТ теплый дом 2019\скрин 1с\IMG_20200312_111634.jpg"/>
          <p:cNvPicPr/>
          <p:nvPr/>
        </p:nvPicPr>
        <p:blipFill>
          <a:blip r:embed="rId1"/>
          <a:stretch/>
        </p:blipFill>
        <p:spPr>
          <a:xfrm>
            <a:off x="5796000" y="3670920"/>
            <a:ext cx="2406240" cy="1892160"/>
          </a:xfrm>
          <a:prstGeom prst="rect">
            <a:avLst/>
          </a:prstGeom>
          <a:ln cap="rnd" w="57150">
            <a:solidFill>
              <a:srgbClr val="ffcc66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9" name="Picture 3" descr=""/>
          <p:cNvPicPr/>
          <p:nvPr/>
        </p:nvPicPr>
        <p:blipFill>
          <a:blip r:embed="rId2"/>
          <a:srcRect l="0" t="8537" r="0" b="13007"/>
          <a:stretch/>
        </p:blipFill>
        <p:spPr>
          <a:xfrm flipH="1" rot="10800000">
            <a:off x="5796000" y="1296000"/>
            <a:ext cx="1367280" cy="2043720"/>
          </a:xfrm>
          <a:prstGeom prst="rect">
            <a:avLst/>
          </a:prstGeom>
          <a:ln cap="rnd" w="57150">
            <a:solidFill>
              <a:srgbClr val="3ba0bb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0" name="Picture 4" descr="D:\ЛИН ПРОЕКТ теплый дом 2019\скрин 1с\IMG-20200311-WA0005.jpg"/>
          <p:cNvPicPr/>
          <p:nvPr/>
        </p:nvPicPr>
        <p:blipFill>
          <a:blip r:embed="rId3"/>
          <a:srcRect l="0" t="3425" r="0" b="23241"/>
          <a:stretch/>
        </p:blipFill>
        <p:spPr>
          <a:xfrm>
            <a:off x="906120" y="1275840"/>
            <a:ext cx="1788840" cy="2698560"/>
          </a:xfrm>
          <a:prstGeom prst="rect">
            <a:avLst/>
          </a:prstGeom>
          <a:ln cap="rnd" w="57150">
            <a:solidFill>
              <a:srgbClr val="3ba0bb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1" name="Picture 5" descr="D:\ЛИН ПРОЕКТ теплый дом 2019\скрин 1с\IMG_20200311_104613.jpg"/>
          <p:cNvPicPr/>
          <p:nvPr/>
        </p:nvPicPr>
        <p:blipFill>
          <a:blip r:embed="rId4"/>
          <a:stretch/>
        </p:blipFill>
        <p:spPr>
          <a:xfrm>
            <a:off x="467640" y="3490560"/>
            <a:ext cx="2061720" cy="2748960"/>
          </a:xfrm>
          <a:prstGeom prst="rect">
            <a:avLst/>
          </a:prstGeom>
          <a:ln cap="rnd" w="57150">
            <a:solidFill>
              <a:srgbClr val="ffcc66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2" name="Picture 2" descr="D:\ЛИН ПРОЕКТ теплый дом 2019\скрин 1с\IMG-20200311-WA0008.jpg"/>
          <p:cNvPicPr/>
          <p:nvPr/>
        </p:nvPicPr>
        <p:blipFill>
          <a:blip r:embed="rId5"/>
          <a:srcRect l="0" t="6886" r="8436" b="8428"/>
          <a:stretch/>
        </p:blipFill>
        <p:spPr>
          <a:xfrm rot="16200000">
            <a:off x="3385440" y="1013040"/>
            <a:ext cx="1814040" cy="2406240"/>
          </a:xfrm>
          <a:prstGeom prst="rect">
            <a:avLst/>
          </a:prstGeom>
          <a:ln cap="rnd" w="57150">
            <a:solidFill>
              <a:srgbClr val="3ba0bb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3" name="Picture 4" descr=""/>
          <p:cNvPicPr/>
          <p:nvPr/>
        </p:nvPicPr>
        <p:blipFill>
          <a:blip r:embed="rId6"/>
          <a:srcRect l="0" t="5806" r="0" b="17364"/>
          <a:stretch/>
        </p:blipFill>
        <p:spPr>
          <a:xfrm>
            <a:off x="7448040" y="1284840"/>
            <a:ext cx="1326240" cy="2043720"/>
          </a:xfrm>
          <a:prstGeom prst="rect">
            <a:avLst/>
          </a:prstGeom>
          <a:ln cap="rnd" w="57150">
            <a:solidFill>
              <a:srgbClr val="3ba0bb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" name="Прямоугольник 1"/>
          <p:cNvSpPr/>
          <p:nvPr/>
        </p:nvSpPr>
        <p:spPr>
          <a:xfrm>
            <a:off x="3091320" y="3028680"/>
            <a:ext cx="17856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было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195" name="Прямоугольник 3"/>
          <p:cNvSpPr/>
          <p:nvPr/>
        </p:nvSpPr>
        <p:spPr>
          <a:xfrm>
            <a:off x="2699640" y="6009480"/>
            <a:ext cx="6105600" cy="63828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хранение информации на воспитанников в бумажном варианте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96" name="Picture 2" descr="D:\ЛИН ПРОЕКТ теплый дом 2019\скрин 1с\IMG_20200312_111534.jpg"/>
          <p:cNvPicPr/>
          <p:nvPr/>
        </p:nvPicPr>
        <p:blipFill>
          <a:blip r:embed="rId7"/>
          <a:stretch/>
        </p:blipFill>
        <p:spPr>
          <a:xfrm rot="16200000">
            <a:off x="3364560" y="3700440"/>
            <a:ext cx="1651320" cy="2201760"/>
          </a:xfrm>
          <a:prstGeom prst="rect">
            <a:avLst/>
          </a:prstGeom>
          <a:ln cap="rnd" w="57150">
            <a:solidFill>
              <a:srgbClr val="ffcc66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7" name="Прямоугольник 2"/>
          <p:cNvSpPr/>
          <p:nvPr/>
        </p:nvSpPr>
        <p:spPr>
          <a:xfrm>
            <a:off x="773640" y="438120"/>
            <a:ext cx="70398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Изучение учетного дела воспитанника полистно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(фотографии «Было» – «Стало»)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3" descr="D:\ЛИН-ПРОЕКТЫ\скрин 1с\лин 2.jpg"/>
          <p:cNvPicPr/>
          <p:nvPr/>
        </p:nvPicPr>
        <p:blipFill>
          <a:blip r:embed="rId1"/>
          <a:srcRect l="12879" t="0" r="0" b="0"/>
          <a:stretch/>
        </p:blipFill>
        <p:spPr>
          <a:xfrm>
            <a:off x="5023800" y="1872360"/>
            <a:ext cx="3727440" cy="2669760"/>
          </a:xfrm>
          <a:prstGeom prst="rect">
            <a:avLst/>
          </a:prstGeom>
          <a:ln cap="rnd" w="57150">
            <a:solidFill>
              <a:srgbClr val="92d050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9" name="Picture 3" descr=""/>
          <p:cNvPicPr/>
          <p:nvPr/>
        </p:nvPicPr>
        <p:blipFill>
          <a:blip r:embed="rId2"/>
          <a:stretch/>
        </p:blipFill>
        <p:spPr>
          <a:xfrm>
            <a:off x="145800" y="1853280"/>
            <a:ext cx="3579840" cy="2601360"/>
          </a:xfrm>
          <a:prstGeom prst="rect">
            <a:avLst/>
          </a:prstGeom>
          <a:ln cap="rnd" w="57150">
            <a:solidFill>
              <a:srgbClr val="92d050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0" name="Прямоугольник 3"/>
          <p:cNvSpPr/>
          <p:nvPr/>
        </p:nvSpPr>
        <p:spPr>
          <a:xfrm>
            <a:off x="7597800" y="4725000"/>
            <a:ext cx="14594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стало</a:t>
            </a:r>
            <a:endParaRPr b="0" lang="ru-RU" sz="4000" spc="-1" strike="noStrike">
              <a:latin typeface="XO Oriel"/>
            </a:endParaRPr>
          </a:p>
        </p:txBody>
      </p:sp>
      <p:sp>
        <p:nvSpPr>
          <p:cNvPr id="201" name="Прямоугольник 4"/>
          <p:cNvSpPr/>
          <p:nvPr/>
        </p:nvSpPr>
        <p:spPr>
          <a:xfrm>
            <a:off x="145800" y="1027080"/>
            <a:ext cx="8856720" cy="63828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Внесенные архивные данные учетных дел воспитанников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МКУ СРЦН «Теплый дом» с 1993 г. (момент основания учреждения) по настоящее время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202" name="Picture 2" descr="D:\ЛИН-ПРОЕКТЫ\скрин 1с\лин1.jpg"/>
          <p:cNvPicPr/>
          <p:nvPr/>
        </p:nvPicPr>
        <p:blipFill>
          <a:blip r:embed="rId3"/>
          <a:srcRect l="13119" t="7066" r="-1371" b="0"/>
          <a:stretch/>
        </p:blipFill>
        <p:spPr>
          <a:xfrm>
            <a:off x="3460320" y="2205000"/>
            <a:ext cx="2107080" cy="1468800"/>
          </a:xfrm>
          <a:prstGeom prst="rect">
            <a:avLst/>
          </a:prstGeom>
          <a:ln cap="rnd" w="57150">
            <a:solidFill>
              <a:srgbClr val="92d050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197412048"/>
              </p:ext>
            </p:extLst>
          </p:nvPr>
        </p:nvGraphicFramePr>
        <p:xfrm>
          <a:off x="1115640" y="3933000"/>
          <a:ext cx="6336000" cy="283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3" name="Прямоугольник 1"/>
          <p:cNvSpPr/>
          <p:nvPr/>
        </p:nvSpPr>
        <p:spPr>
          <a:xfrm>
            <a:off x="611640" y="260640"/>
            <a:ext cx="6984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Визуализация (фотографии «Было» – «Стало»)</a:t>
            </a: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"/>
          <p:cNvPicPr/>
          <p:nvPr/>
        </p:nvPicPr>
        <p:blipFill>
          <a:blip r:embed="rId1"/>
          <a:stretch/>
        </p:blipFill>
        <p:spPr>
          <a:xfrm>
            <a:off x="611640" y="836640"/>
            <a:ext cx="4391640" cy="3023640"/>
          </a:xfrm>
          <a:prstGeom prst="rect">
            <a:avLst/>
          </a:prstGeom>
          <a:ln cap="rnd" w="57150">
            <a:solidFill>
              <a:srgbClr val="4f81bd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5" name="Прямоугольник 3"/>
          <p:cNvSpPr/>
          <p:nvPr/>
        </p:nvSpPr>
        <p:spPr>
          <a:xfrm>
            <a:off x="827640" y="133200"/>
            <a:ext cx="359964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стало</a:t>
            </a:r>
            <a:endParaRPr b="0" lang="ru-RU" sz="4800" spc="-1" strike="noStrike">
              <a:latin typeface="XO Oriel"/>
            </a:endParaRPr>
          </a:p>
        </p:txBody>
      </p:sp>
      <p:pic>
        <p:nvPicPr>
          <p:cNvPr id="206" name="Picture 2" descr=""/>
          <p:cNvPicPr/>
          <p:nvPr/>
        </p:nvPicPr>
        <p:blipFill>
          <a:blip r:embed="rId2"/>
          <a:stretch/>
        </p:blipFill>
        <p:spPr>
          <a:xfrm>
            <a:off x="4675680" y="1005120"/>
            <a:ext cx="4103640" cy="3474720"/>
          </a:xfrm>
          <a:prstGeom prst="rect">
            <a:avLst/>
          </a:prstGeom>
          <a:ln w="57150">
            <a:solidFill>
              <a:srgbClr val="4f81bd"/>
            </a:solidFill>
            <a:miter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901723426"/>
              </p:ext>
            </p:extLst>
          </p:nvPr>
        </p:nvGraphicFramePr>
        <p:xfrm>
          <a:off x="707760" y="3861000"/>
          <a:ext cx="7247880" cy="26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7" descr="C:\Users\79511\Desktop\ЛИН_ПРОЕКТ для конкурса\согласие на обработку персон.данных_page-0002.jpg"/>
          <p:cNvPicPr/>
          <p:nvPr/>
        </p:nvPicPr>
        <p:blipFill>
          <a:blip r:embed="rId1"/>
          <a:stretch/>
        </p:blipFill>
        <p:spPr>
          <a:xfrm>
            <a:off x="5436000" y="4842720"/>
            <a:ext cx="1295640" cy="1549800"/>
          </a:xfrm>
          <a:prstGeom prst="rect">
            <a:avLst/>
          </a:prstGeom>
          <a:ln cap="sq" w="38100">
            <a:solidFill>
              <a:srgbClr val="92d05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8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6666"/>
                </a:solidFill>
                <a:latin typeface="Times New Roman"/>
              </a:rPr>
              <a:t>Разработанная и внедренная документация по проекту</a:t>
            </a:r>
            <a:endParaRPr b="0" lang="ru-RU" sz="4400" spc="-1" strike="noStrike">
              <a:latin typeface="XO Oriel"/>
            </a:endParaRPr>
          </a:p>
        </p:txBody>
      </p:sp>
      <p:pic>
        <p:nvPicPr>
          <p:cNvPr id="209" name="Picture 2" descr="C:\Users\79511\Desktop\ЛИН_ПРОЕКТ для конкурса\Новая папка\Безымянный.jpg"/>
          <p:cNvPicPr/>
          <p:nvPr/>
        </p:nvPicPr>
        <p:blipFill>
          <a:blip r:embed="rId2"/>
          <a:srcRect l="0" t="1003" r="1757" b="0"/>
          <a:stretch/>
        </p:blipFill>
        <p:spPr>
          <a:xfrm>
            <a:off x="179640" y="1636920"/>
            <a:ext cx="2663640" cy="3833640"/>
          </a:xfrm>
          <a:prstGeom prst="rect">
            <a:avLst/>
          </a:prstGeom>
          <a:ln cap="sq" w="57150">
            <a:solidFill>
              <a:srgbClr val="4f81bd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  <a:scene3d>
            <a:camera prst="orthographicFront"/>
            <a:lightRig dir="t" rig="threePt"/>
          </a:scene3d>
        </p:spPr>
      </p:pic>
      <p:pic>
        <p:nvPicPr>
          <p:cNvPr id="210" name="Picture 3" descr="C:\Users\79511\Desktop\ЛИН_ПРОЕКТ для конкурса\Новая папка\Рисунок (3)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amount="5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830640" y="1617120"/>
            <a:ext cx="2144520" cy="2998080"/>
          </a:xfrm>
          <a:prstGeom prst="rect">
            <a:avLst/>
          </a:prstGeom>
          <a:ln cap="sq" w="76200">
            <a:solidFill>
              <a:srgbClr val="4f81bd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  <a:scene3d>
            <a:camera prst="orthographicFront"/>
            <a:lightRig dir="t" rig="threePt"/>
          </a:scene3d>
        </p:spPr>
      </p:pic>
      <p:pic>
        <p:nvPicPr>
          <p:cNvPr id="211" name="Picture 2" descr="C:\Users\79511\Desktop\ЛИН_ПРОЕКТ для конкурса\запрос на согласие обработку персон.данных_page-0002.jpg"/>
          <p:cNvPicPr/>
          <p:nvPr/>
        </p:nvPicPr>
        <p:blipFill>
          <a:blip r:embed="rId5"/>
          <a:srcRect l="11844" t="0" r="2410" b="27777"/>
          <a:stretch/>
        </p:blipFill>
        <p:spPr>
          <a:xfrm>
            <a:off x="3420000" y="4842720"/>
            <a:ext cx="1356840" cy="1549800"/>
          </a:xfrm>
          <a:prstGeom prst="rect">
            <a:avLst/>
          </a:prstGeom>
          <a:ln cap="sq" w="38100">
            <a:solidFill>
              <a:srgbClr val="ffc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12" name="Picture 3" descr="C:\Users\79511\Desktop\ЛИН_ПРОЕКТ для конкурса\запрос на согласие обработку персон.данных_page-0001.jpg"/>
          <p:cNvPicPr/>
          <p:nvPr/>
        </p:nvPicPr>
        <p:blipFill>
          <a:blip r:embed="rId6"/>
          <a:stretch/>
        </p:blipFill>
        <p:spPr>
          <a:xfrm>
            <a:off x="3074760" y="2911680"/>
            <a:ext cx="1526760" cy="2159640"/>
          </a:xfrm>
          <a:prstGeom prst="rect">
            <a:avLst/>
          </a:prstGeom>
          <a:ln cap="sq" w="38100">
            <a:solidFill>
              <a:srgbClr val="ffc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13" name="Picture 6" descr="C:\Users\79511\Desktop\ЛИН_ПРОЕКТ для конкурса\согласие на обработку персон.данных_page-0001.jpg"/>
          <p:cNvPicPr/>
          <p:nvPr/>
        </p:nvPicPr>
        <p:blipFill>
          <a:blip r:embed="rId7"/>
          <a:stretch/>
        </p:blipFill>
        <p:spPr>
          <a:xfrm>
            <a:off x="4932000" y="2922480"/>
            <a:ext cx="1526760" cy="2159640"/>
          </a:xfrm>
          <a:prstGeom prst="rect">
            <a:avLst/>
          </a:prstGeom>
          <a:ln cap="sq" w="38100">
            <a:solidFill>
              <a:srgbClr val="92d05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38EC73-9C5C-4228-9FD2-66753DB42578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Скругленный прямоугольник 7"/>
          <p:cNvSpPr/>
          <p:nvPr/>
        </p:nvSpPr>
        <p:spPr>
          <a:xfrm>
            <a:off x="214200" y="1785960"/>
            <a:ext cx="8535240" cy="965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90000"/>
              </a:lnSpc>
              <a:spcAft>
                <a:spcPts val="561"/>
              </a:spcAft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Программа выдает все цифровые данные на любой запрашиваемый  временной промежуток  (с 1993 года по настоящее время),  необходимых для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составления статистических отчетов в Министерство социальной защиты населения </a:t>
            </a:r>
            <a:endParaRPr b="0" lang="ru-RU" sz="1800" spc="-1" strike="noStrike">
              <a:latin typeface="XO Oriel"/>
            </a:endParaRPr>
          </a:p>
        </p:txBody>
      </p:sp>
      <p:graphicFrame>
        <p:nvGraphicFramePr>
          <p:cNvPr id="215" name="Таблица 17"/>
          <p:cNvGraphicFramePr/>
          <p:nvPr/>
        </p:nvGraphicFramePr>
        <p:xfrm>
          <a:off x="899640" y="3069000"/>
          <a:ext cx="7560000" cy="3165480"/>
        </p:xfrm>
        <a:graphic>
          <a:graphicData uri="http://schemas.openxmlformats.org/drawingml/2006/table">
            <a:tbl>
              <a:tblPr/>
              <a:tblGrid>
                <a:gridCol w="4752360"/>
                <a:gridCol w="1296000"/>
                <a:gridCol w="1512000"/>
              </a:tblGrid>
              <a:tr h="268200">
                <a:tc grid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данные при составлении одного отчета (мин)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682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название отчета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внедрения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после внедрения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145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АИС "Дети»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488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Информация о работе по решению проблем детской безнадзорности и беспризорности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145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 1-СД (годовой)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45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 № 2 - УСОН (годовой)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88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Форма № 1 - ДЕТИ (соц.) (годовой)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488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Возрастно-половой состав беспризорных и безнадзорных несовершеннолетних, находившихся в учреждении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5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нахождения каждого несовершеннолетнего в центре (за год) 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45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Список выбывших несовершеннолетних (за месяц)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88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Список находящихся в учреждении воспитанников (на конец месяца)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216" name="Прямоугольник 1"/>
          <p:cNvSpPr/>
          <p:nvPr/>
        </p:nvSpPr>
        <p:spPr>
          <a:xfrm>
            <a:off x="683640" y="332640"/>
            <a:ext cx="6984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Выявлены дополнительные эффекты и  возможности программы 1«Дети-соц»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B48AD2-10A6-4B10-A5E8-66558042A5DE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793800" y="46080"/>
            <a:ext cx="1512720" cy="1117800"/>
          </a:xfrm>
          <a:prstGeom prst="rect">
            <a:avLst/>
          </a:prstGeom>
          <a:ln w="0">
            <a:noFill/>
          </a:ln>
        </p:spPr>
      </p:pic>
      <p:sp>
        <p:nvSpPr>
          <p:cNvPr id="218" name="Содержимое 4"/>
          <p:cNvSpPr/>
          <p:nvPr/>
        </p:nvSpPr>
        <p:spPr>
          <a:xfrm>
            <a:off x="2309760" y="165240"/>
            <a:ext cx="989640" cy="989640"/>
          </a:xfrm>
          <a:prstGeom prst="ellipse">
            <a:avLst/>
          </a:prstGeom>
          <a:blipFill rotWithShape="0">
            <a:blip r:embed="rId2"/>
            <a:srcRect/>
            <a:stretch/>
          </a:blipFill>
          <a:ln cap="rnd" w="6350">
            <a:solidFill>
              <a:srgbClr val="ffff00"/>
            </a:solidFill>
            <a:round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19" name="Прямоугольник 3"/>
          <p:cNvSpPr/>
          <p:nvPr/>
        </p:nvSpPr>
        <p:spPr>
          <a:xfrm>
            <a:off x="323640" y="3789000"/>
            <a:ext cx="4650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6666"/>
                </a:solidFill>
                <a:latin typeface="Arial"/>
                <a:ea typeface="DejaVu Sans"/>
              </a:rPr>
              <a:t>Спасибо за внимание</a:t>
            </a:r>
            <a:endParaRPr b="0" lang="ru-RU" sz="3200" spc="-1" strike="noStrike">
              <a:latin typeface="XO Oriel"/>
            </a:endParaRPr>
          </a:p>
        </p:txBody>
      </p:sp>
      <p:pic>
        <p:nvPicPr>
          <p:cNvPr id="220" name="Рисунок 5" descr="БеловоГО-ПП-04"/>
          <p:cNvPicPr/>
          <p:nvPr/>
        </p:nvPicPr>
        <p:blipFill>
          <a:blip r:embed="rId3"/>
          <a:stretch/>
        </p:blipFill>
        <p:spPr>
          <a:xfrm>
            <a:off x="145800" y="100080"/>
            <a:ext cx="647280" cy="10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72320" y="116640"/>
            <a:ext cx="8228880" cy="86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Паспорт проекта</a:t>
            </a:r>
            <a:endParaRPr b="0" lang="ru-RU" sz="4400" spc="-1" strike="noStrike">
              <a:latin typeface="XO Oriel"/>
            </a:endParaRPr>
          </a:p>
        </p:txBody>
      </p:sp>
      <p:graphicFrame>
        <p:nvGraphicFramePr>
          <p:cNvPr id="89" name="Объект 4"/>
          <p:cNvGraphicFramePr/>
          <p:nvPr/>
        </p:nvGraphicFramePr>
        <p:xfrm>
          <a:off x="162720" y="2586600"/>
          <a:ext cx="8784000" cy="3829680"/>
        </p:xfrm>
        <a:graphic>
          <a:graphicData uri="http://schemas.openxmlformats.org/drawingml/2006/table">
            <a:tbl>
              <a:tblPr/>
              <a:tblGrid>
                <a:gridCol w="933120"/>
                <a:gridCol w="2090880"/>
                <a:gridCol w="1008000"/>
                <a:gridCol w="1008000"/>
                <a:gridCol w="3744360"/>
              </a:tblGrid>
              <a:tr h="27864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Общие данные: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Обоснование: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Заказчик: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Л.А. Латышкевич — директор МКУ СРЦН «Теплый дом»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Большие затраты времени в предоставлении запрашиваемой информации;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Длительный процесс поиска учетного дела на несовершеннолетнего;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Увеличение объема работы специалистов всех отделений центра, не входящих в должностные обязанности, связанные с вычислительным процессом.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Процесс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Предоставление информации о несовершеннолетних, прошедших реабилитацию в МКУ СРЦН «Теплый дом»</a:t>
                      </a:r>
                      <a:r>
                        <a:rPr b="0" lang="ru-RU" sz="900" spc="-1" strike="noStrike" u="sng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Границы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процесса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 момента получения запроса о нахождении несовершеннолетнего до момента предоставления ответа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Руководитель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проекта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Петрова Александра Николаевна – заместитель директора  МКУ СРЦН «Теплый дом»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Команда проекта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Шитяева Д.В. - программист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Зырянова Т.А. – зав. приемного отд.;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Евграфова В. А. – зав. дневного отд.; Корачева О.И. –зав. отд. соц. диагностики.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4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Цели и эффекты: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Сроки: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3398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цели, единицы измерения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Текущий показатель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Целевой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показатель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4"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 Согласование паспорта лин-проекта  – 02.12.2019  г.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 Картирование текущего состояния (с 09.12.2019  г.  по 20.12.2019 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 Анализ проблем и потерь (с 23.12.2019 г.  по 27.12.2019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 Составление карты целевого состояния (с 30.12.2019 г.  по 24.01.2020г.).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 Разработка плана мероприятий (с 27.01.2020 г.  по 14.02.2020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 Защита плана мероприятий перед заказчиком  (с 17.02.2020 г. по 21.02.2020г.).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7. Внедрение улучшений (с 25.02.2020 г.  по 30.04.2020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8. Мониторинг результатов (с 04.05.2020 г.  по 22.05.2020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9. Закрытие лин-проекта (09.06.2020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10. Мониторинг стабильности достигнутых результатов  (22.06.2020 г.)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306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Сокращение временных затрат специалистов всех отделений центра на поиск учетного дела воспитанника в архиве и предоставление информации на запрос, мин.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66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273 мин.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196 мин.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2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Эффекты: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748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Повышение эффективности в использовании рабочего времени специалистов отделений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90" name="Прямоугольник 5"/>
          <p:cNvSpPr/>
          <p:nvPr/>
        </p:nvSpPr>
        <p:spPr>
          <a:xfrm>
            <a:off x="1245600" y="1343880"/>
            <a:ext cx="65077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6666"/>
                </a:solidFill>
                <a:latin typeface="Futura PT Medium"/>
                <a:ea typeface="DejaVu Sans"/>
              </a:rPr>
              <a:t>Оптимизация процесса предоставления информации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6666"/>
                </a:solidFill>
                <a:latin typeface="Futura PT Medium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6666"/>
                </a:solidFill>
                <a:latin typeface="Futura PT Medium"/>
                <a:ea typeface="DejaVu Sans"/>
              </a:rPr>
              <a:t>о воспитанниках для учреждений системы профилактики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91" name="Прямоугольник 6"/>
          <p:cNvSpPr/>
          <p:nvPr/>
        </p:nvSpPr>
        <p:spPr>
          <a:xfrm>
            <a:off x="467640" y="836640"/>
            <a:ext cx="80640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Муниципальное казенное учреждение  «Социально-реабилитационный центр для несовершеннолетних  «Теплый дом» Беловского городского округа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92" name=""/>
          <p:cNvSpPr/>
          <p:nvPr/>
        </p:nvSpPr>
        <p:spPr>
          <a:xfrm>
            <a:off x="6480000" y="1940400"/>
            <a:ext cx="228816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</a:rPr>
              <a:t>Утверждаю: ________________________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</a:rPr>
              <a:t>Латышкевич Л.А.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</a:rPr>
              <a:t>Директор МКУ СРЦН «Теплый дом»</a:t>
            </a:r>
            <a:endParaRPr b="0" lang="ru-RU" sz="1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Команда проекта: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4000"/>
          </a:bodyPr>
          <a:p>
            <a:pPr marL="371520" indent="-3715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Петрова Александра Николаевна,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заместитель директора по воспитательной и реабилитационной работе — руководитель проекта</a:t>
            </a:r>
            <a:endParaRPr b="0" lang="ru-RU" sz="3200" spc="-1" strike="noStrike">
              <a:latin typeface="XO Oriel"/>
            </a:endParaRPr>
          </a:p>
          <a:p>
            <a:pPr marL="371520" indent="-3715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Зырянова Татьяна Алексеевна,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заведующий приемного отделения</a:t>
            </a:r>
            <a:endParaRPr b="0" lang="ru-RU" sz="3200" spc="-1" strike="noStrike">
              <a:latin typeface="XO Oriel"/>
            </a:endParaRPr>
          </a:p>
          <a:p>
            <a:pPr marL="371520" indent="-3715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Корачева Ольга Игоревна,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заведующий отделением социальной диагностики</a:t>
            </a:r>
            <a:endParaRPr b="0" lang="ru-RU" sz="3200" spc="-1" strike="noStrike">
              <a:latin typeface="XO Oriel"/>
            </a:endParaRPr>
          </a:p>
          <a:p>
            <a:pPr marL="371520" indent="-3715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Евграфова Виктория Алексеевна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, заведующий  дневным отделением</a:t>
            </a:r>
            <a:endParaRPr b="0" lang="ru-RU" sz="3200" spc="-1" strike="noStrike">
              <a:latin typeface="XO Oriel"/>
            </a:endParaRPr>
          </a:p>
          <a:p>
            <a:pPr marL="371520" indent="-37152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Шитяева Диана Владимировна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, программист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3146F0-EC5A-4EEB-8290-48FD28A26E3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8"/>
          <p:cNvSpPr/>
          <p:nvPr/>
        </p:nvSpPr>
        <p:spPr>
          <a:xfrm>
            <a:off x="1475640" y="158040"/>
            <a:ext cx="6336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Карта текущего состояния процесса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96" name="Скругленный прямоугольник 10"/>
          <p:cNvSpPr/>
          <p:nvPr/>
        </p:nvSpPr>
        <p:spPr>
          <a:xfrm>
            <a:off x="757080" y="908640"/>
            <a:ext cx="1871640" cy="6516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Поступление запроса в МКУ СРЦН «Теплый дом» от учреждений системы профилактики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97" name="Скругленный прямоугольник 11"/>
          <p:cNvSpPr/>
          <p:nvPr/>
        </p:nvSpPr>
        <p:spPr>
          <a:xfrm>
            <a:off x="4795920" y="909360"/>
            <a:ext cx="1865520" cy="7905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Изучение информации от учреждений системы профилактики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2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10 мин.)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98" name="Скругленный прямоугольник 12"/>
          <p:cNvSpPr/>
          <p:nvPr/>
        </p:nvSpPr>
        <p:spPr>
          <a:xfrm>
            <a:off x="6808320" y="1276920"/>
            <a:ext cx="1939680" cy="5677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Высчитывание возраста ребенка на которого поступил запрос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1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3 мин.)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900" spc="-1" strike="noStrike">
              <a:latin typeface="XO Oriel"/>
            </a:endParaRPr>
          </a:p>
        </p:txBody>
      </p:sp>
      <p:sp>
        <p:nvSpPr>
          <p:cNvPr id="99" name="Скругленный прямоугольник 13"/>
          <p:cNvSpPr/>
          <p:nvPr/>
        </p:nvSpPr>
        <p:spPr>
          <a:xfrm>
            <a:off x="6797520" y="2081160"/>
            <a:ext cx="1836720" cy="4032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Специалист идет в архив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6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15 мин.)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00" name="Скругленный прямоугольник 16"/>
          <p:cNvSpPr/>
          <p:nvPr/>
        </p:nvSpPr>
        <p:spPr>
          <a:xfrm>
            <a:off x="6807960" y="3461760"/>
            <a:ext cx="1871640" cy="6033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Подпись у руководителя готового ответа на запрос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5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60 мин.)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900" spc="-1" strike="noStrike">
              <a:latin typeface="XO Oriel"/>
            </a:endParaRPr>
          </a:p>
        </p:txBody>
      </p:sp>
      <p:sp>
        <p:nvSpPr>
          <p:cNvPr id="101" name="Скругленный прямоугольник 17"/>
          <p:cNvSpPr/>
          <p:nvPr/>
        </p:nvSpPr>
        <p:spPr>
          <a:xfrm>
            <a:off x="4792680" y="3440160"/>
            <a:ext cx="1871640" cy="7855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Готовит информацию по ребенку на запрос для учреждений системы профилактики 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10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60 мин.)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02" name="Скругленный прямоугольник 19"/>
          <p:cNvSpPr/>
          <p:nvPr/>
        </p:nvSpPr>
        <p:spPr>
          <a:xfrm>
            <a:off x="601920" y="3114360"/>
            <a:ext cx="1871640" cy="6944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 окончанию поиска специалист возвращается на свое  рабочее место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6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15 мин.)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03" name="Скругленный прямоугольник 20"/>
          <p:cNvSpPr/>
          <p:nvPr/>
        </p:nvSpPr>
        <p:spPr>
          <a:xfrm>
            <a:off x="539640" y="2283120"/>
            <a:ext cx="1933920" cy="6080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Поиск учетного дела ребенка  в архиве 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2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4 мин.)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900" spc="-1" strike="noStrike">
              <a:latin typeface="XO Oriel"/>
            </a:endParaRPr>
          </a:p>
        </p:txBody>
      </p:sp>
      <p:sp>
        <p:nvSpPr>
          <p:cNvPr id="104" name="Скругленный прямоугольник 22"/>
          <p:cNvSpPr/>
          <p:nvPr/>
        </p:nvSpPr>
        <p:spPr>
          <a:xfrm>
            <a:off x="2729160" y="2176920"/>
            <a:ext cx="1871640" cy="8200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Поиск в алфавитной книге данного ребенка, подходящего под временные промежутки в ручную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5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15 мин.)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900" spc="-1" strike="noStrike">
              <a:latin typeface="XO Oriel"/>
            </a:endParaRPr>
          </a:p>
        </p:txBody>
      </p:sp>
      <p:sp>
        <p:nvSpPr>
          <p:cNvPr id="105" name="Скругленный прямоугольник 23"/>
          <p:cNvSpPr/>
          <p:nvPr/>
        </p:nvSpPr>
        <p:spPr>
          <a:xfrm>
            <a:off x="4770720" y="2133720"/>
            <a:ext cx="1890720" cy="6789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Поиск алфавитных книг, которые соответствуют годовому промежутку 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2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4 мин.)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06" name="Скругленный прямоугольник 52"/>
          <p:cNvSpPr/>
          <p:nvPr/>
        </p:nvSpPr>
        <p:spPr>
          <a:xfrm>
            <a:off x="2742840" y="3437280"/>
            <a:ext cx="1871640" cy="6829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Изучает всю внутреннюю документацию учетного  дела  ребенка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10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20 мин.)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900" spc="-1" strike="noStrike">
              <a:latin typeface="XO Oriel"/>
            </a:endParaRPr>
          </a:p>
        </p:txBody>
      </p:sp>
      <p:sp>
        <p:nvSpPr>
          <p:cNvPr id="107" name="Скругленный прямоугольник 63"/>
          <p:cNvSpPr/>
          <p:nvPr/>
        </p:nvSpPr>
        <p:spPr>
          <a:xfrm>
            <a:off x="4924080" y="5321160"/>
            <a:ext cx="1814040" cy="915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Время протекания процесса :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c00000"/>
                </a:solidFill>
                <a:latin typeface="Calibri"/>
                <a:ea typeface="DejaVu Sans"/>
              </a:rPr>
              <a:t>min. 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  <a:ea typeface="DejaVu Sans"/>
              </a:rPr>
              <a:t>66 мин.</a:t>
            </a:r>
            <a:r>
              <a:rPr b="1" lang="en-US" sz="1400" spc="-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c00000"/>
                </a:solidFill>
                <a:latin typeface="Calibri"/>
                <a:ea typeface="DejaVu Sans"/>
              </a:rPr>
              <a:t>max.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  <a:ea typeface="DejaVu Sans"/>
              </a:rPr>
              <a:t> 273 мин.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08" name="Скругленный прямоугольник 76"/>
          <p:cNvSpPr/>
          <p:nvPr/>
        </p:nvSpPr>
        <p:spPr>
          <a:xfrm>
            <a:off x="111600" y="4748760"/>
            <a:ext cx="4608000" cy="1847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100" spc="-1" strike="noStrike">
                <a:solidFill>
                  <a:srgbClr val="327fbe"/>
                </a:solidFill>
                <a:latin typeface="Futura PT Medium"/>
                <a:ea typeface="DejaVu Sans"/>
              </a:rPr>
              <a:t>ПРОБЛЕМЫ:</a:t>
            </a:r>
            <a:endParaRPr b="0" lang="ru-RU" sz="1100" spc="-1" strike="noStrike">
              <a:latin typeface="XO Orie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900" spc="-1" strike="noStrike">
                <a:solidFill>
                  <a:srgbClr val="000000"/>
                </a:solidFill>
                <a:latin typeface="Calibri"/>
                <a:ea typeface="DejaVu Sans"/>
              </a:rPr>
              <a:t>Большие затраты времени на подготовку ответа на запрос в связи с отсутствием сотрудника на рабочем месте;</a:t>
            </a:r>
            <a:endParaRPr b="0" lang="ru-RU" sz="900" spc="-1" strike="noStrike">
              <a:latin typeface="XO Orie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9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 специалистов всех отделений центра, не входящих в должностные обязанности, связанная  с вычислительным процессом периода нахождения ребенка;</a:t>
            </a:r>
            <a:endParaRPr b="0" lang="ru-RU" sz="9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177840"/>
              </a:tabLst>
            </a:pPr>
            <a:r>
              <a:rPr b="0" lang="ru-RU" sz="900" spc="-1" strike="noStrike">
                <a:solidFill>
                  <a:srgbClr val="000000"/>
                </a:solidFill>
                <a:latin typeface="Calibri"/>
                <a:ea typeface="DejaVu Sans"/>
              </a:rPr>
              <a:t>3.  Потеря времени из-за лишних перемещений специалиста в архив, который располагается в здании корпуса № 1, для поиска учетного дела несовершеннолетнего;</a:t>
            </a:r>
            <a:endParaRPr b="0" lang="ru-RU" sz="9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algn="l" pos="177840"/>
              </a:tabLst>
            </a:pPr>
            <a:r>
              <a:rPr b="0" lang="ru-RU" sz="900" spc="-1" strike="noStrike">
                <a:solidFill>
                  <a:srgbClr val="000000"/>
                </a:solidFill>
                <a:latin typeface="Calibri"/>
                <a:ea typeface="DejaVu Sans"/>
              </a:rPr>
              <a:t>4. Установление временного периода нахождения несовершеннолетнего в алфавитных книгах специалистом с 1993 г. по настоящее время в ручную (полистно);</a:t>
            </a:r>
            <a:endParaRPr b="0" lang="ru-RU" sz="9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algn="l" pos="177840"/>
              </a:tabLst>
            </a:pPr>
            <a:r>
              <a:rPr b="0" lang="ru-RU" sz="900" spc="-1" strike="noStrike">
                <a:solidFill>
                  <a:srgbClr val="000000"/>
                </a:solidFill>
                <a:latin typeface="Calibri"/>
                <a:ea typeface="DejaVu Sans"/>
              </a:rPr>
              <a:t>5. Длительный процесс поиска учетного дела на несовершеннолетнего  в архиве; </a:t>
            </a:r>
            <a:endParaRPr b="0" lang="ru-RU" sz="9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algn="l" pos="177840"/>
              </a:tabLst>
            </a:pPr>
            <a:r>
              <a:rPr b="0" lang="ru-RU" sz="900" spc="-1" strike="noStrike">
                <a:solidFill>
                  <a:srgbClr val="000000"/>
                </a:solidFill>
                <a:latin typeface="Calibri"/>
                <a:ea typeface="DejaVu Sans"/>
              </a:rPr>
              <a:t>6. Потеря рабочего времени специалиста на изучение внутренней документации учетного дела полистно.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09" name="Пятно 1 77"/>
          <p:cNvSpPr/>
          <p:nvPr/>
        </p:nvSpPr>
        <p:spPr>
          <a:xfrm>
            <a:off x="399600" y="350064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10" name="Пятно 1 78"/>
          <p:cNvSpPr/>
          <p:nvPr/>
        </p:nvSpPr>
        <p:spPr>
          <a:xfrm>
            <a:off x="8487000" y="215676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11" name="Пятно 1 79"/>
          <p:cNvSpPr/>
          <p:nvPr/>
        </p:nvSpPr>
        <p:spPr>
          <a:xfrm>
            <a:off x="6356880" y="258948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12" name="Пятно 1 82"/>
          <p:cNvSpPr/>
          <p:nvPr/>
        </p:nvSpPr>
        <p:spPr>
          <a:xfrm>
            <a:off x="2508120" y="391572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13" name="Пятно 1 83"/>
          <p:cNvSpPr/>
          <p:nvPr/>
        </p:nvSpPr>
        <p:spPr>
          <a:xfrm>
            <a:off x="4739400" y="145980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14" name="Пятно 1 36"/>
          <p:cNvSpPr/>
          <p:nvPr/>
        </p:nvSpPr>
        <p:spPr>
          <a:xfrm>
            <a:off x="4409280" y="272988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15" name="Скругленный прямоугольник 39"/>
          <p:cNvSpPr/>
          <p:nvPr/>
        </p:nvSpPr>
        <p:spPr>
          <a:xfrm>
            <a:off x="6797520" y="4411440"/>
            <a:ext cx="1871640" cy="9608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Подготовленный и подписанный ответ по ребенку специалист отправляет в учреждения системы профилактики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2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4 мин.)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900" spc="-1" strike="noStrike">
              <a:latin typeface="XO Oriel"/>
            </a:endParaRPr>
          </a:p>
        </p:txBody>
      </p:sp>
      <p:sp>
        <p:nvSpPr>
          <p:cNvPr id="116" name="Скругленный прямоугольник 40"/>
          <p:cNvSpPr/>
          <p:nvPr/>
        </p:nvSpPr>
        <p:spPr>
          <a:xfrm>
            <a:off x="2785320" y="908640"/>
            <a:ext cx="1865520" cy="7912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Делопроизводитель передает запроса  ответственному специалисту для подготовки ответа 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3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60 мин.)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17" name="Стрелка вправо 4"/>
          <p:cNvSpPr/>
          <p:nvPr/>
        </p:nvSpPr>
        <p:spPr>
          <a:xfrm>
            <a:off x="2570040" y="122940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Стрелка вправо 42"/>
          <p:cNvSpPr/>
          <p:nvPr/>
        </p:nvSpPr>
        <p:spPr>
          <a:xfrm>
            <a:off x="4572000" y="1228320"/>
            <a:ext cx="35136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Стрелка вправо 43"/>
          <p:cNvSpPr/>
          <p:nvPr/>
        </p:nvSpPr>
        <p:spPr>
          <a:xfrm>
            <a:off x="6591960" y="1276920"/>
            <a:ext cx="3556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Стрелка вправо 44"/>
          <p:cNvSpPr/>
          <p:nvPr/>
        </p:nvSpPr>
        <p:spPr>
          <a:xfrm rot="5400000">
            <a:off x="7646040" y="1815480"/>
            <a:ext cx="2872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Стрелка вправо 61"/>
          <p:cNvSpPr/>
          <p:nvPr/>
        </p:nvSpPr>
        <p:spPr>
          <a:xfrm rot="10800000">
            <a:off x="6483960" y="2199600"/>
            <a:ext cx="35136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Стрелка вправо 62"/>
          <p:cNvSpPr/>
          <p:nvPr/>
        </p:nvSpPr>
        <p:spPr>
          <a:xfrm rot="10800000">
            <a:off x="4572720" y="2476800"/>
            <a:ext cx="35136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Стрелка вправо 64"/>
          <p:cNvSpPr/>
          <p:nvPr/>
        </p:nvSpPr>
        <p:spPr>
          <a:xfrm rot="10800000">
            <a:off x="2411280" y="2467080"/>
            <a:ext cx="35136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Стрелка вправо 67"/>
          <p:cNvSpPr/>
          <p:nvPr/>
        </p:nvSpPr>
        <p:spPr>
          <a:xfrm rot="5400000">
            <a:off x="1297800" y="2859840"/>
            <a:ext cx="2872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Стрелка вправо 69"/>
          <p:cNvSpPr/>
          <p:nvPr/>
        </p:nvSpPr>
        <p:spPr>
          <a:xfrm rot="5400000">
            <a:off x="7609680" y="411732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Стрелка вправо 70"/>
          <p:cNvSpPr/>
          <p:nvPr/>
        </p:nvSpPr>
        <p:spPr>
          <a:xfrm>
            <a:off x="6566040" y="380916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Стрелка вправо 71"/>
          <p:cNvSpPr/>
          <p:nvPr/>
        </p:nvSpPr>
        <p:spPr>
          <a:xfrm>
            <a:off x="4505760" y="374868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Стрелка вправо 72"/>
          <p:cNvSpPr/>
          <p:nvPr/>
        </p:nvSpPr>
        <p:spPr>
          <a:xfrm>
            <a:off x="2443320" y="345348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Пятно 1 74"/>
          <p:cNvSpPr/>
          <p:nvPr/>
        </p:nvSpPr>
        <p:spPr>
          <a:xfrm>
            <a:off x="2572560" y="147168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30" name="Пятно 1 80"/>
          <p:cNvSpPr/>
          <p:nvPr/>
        </p:nvSpPr>
        <p:spPr>
          <a:xfrm>
            <a:off x="8487000" y="380376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31" name="Пятно 1 81"/>
          <p:cNvSpPr/>
          <p:nvPr/>
        </p:nvSpPr>
        <p:spPr>
          <a:xfrm>
            <a:off x="6655320" y="158508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32" name="Пятно 1 85"/>
          <p:cNvSpPr/>
          <p:nvPr/>
        </p:nvSpPr>
        <p:spPr>
          <a:xfrm>
            <a:off x="291960" y="2661480"/>
            <a:ext cx="464400" cy="432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33" name="Скругленный прямоугольник 86"/>
          <p:cNvSpPr/>
          <p:nvPr/>
        </p:nvSpPr>
        <p:spPr>
          <a:xfrm>
            <a:off x="6876360" y="5661360"/>
            <a:ext cx="1871640" cy="9352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 окончанию процесса специалист возвращается в архив для возврата учетного дела и идет на свое  рабочее место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12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30 мин.)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34" name="Стрелка вправо 87"/>
          <p:cNvSpPr/>
          <p:nvPr/>
        </p:nvSpPr>
        <p:spPr>
          <a:xfrm rot="5400000">
            <a:off x="7606080" y="536724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Пятно 1 73"/>
          <p:cNvSpPr/>
          <p:nvPr/>
        </p:nvSpPr>
        <p:spPr>
          <a:xfrm>
            <a:off x="6727320" y="623736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487301-2AFE-47F4-A464-46FFB61EA891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Скругленный прямоугольник 1"/>
          <p:cNvSpPr/>
          <p:nvPr/>
        </p:nvSpPr>
        <p:spPr>
          <a:xfrm>
            <a:off x="1870200" y="1495440"/>
            <a:ext cx="1216800" cy="384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Федеральный уровень - 0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37" name="Скругленный прямоугольник 7"/>
          <p:cNvSpPr/>
          <p:nvPr/>
        </p:nvSpPr>
        <p:spPr>
          <a:xfrm>
            <a:off x="2267640" y="2769840"/>
            <a:ext cx="1439280" cy="54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Региональный уровень - 0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38" name="Скругленный прямоугольник 8"/>
          <p:cNvSpPr/>
          <p:nvPr/>
        </p:nvSpPr>
        <p:spPr>
          <a:xfrm>
            <a:off x="2719080" y="4969800"/>
            <a:ext cx="1718640" cy="5032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Местный уровень (организации) – 6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39" name="Блок-схема: ручное управление 2"/>
          <p:cNvSpPr/>
          <p:nvPr/>
        </p:nvSpPr>
        <p:spPr>
          <a:xfrm rot="10800000">
            <a:off x="265320" y="4119840"/>
            <a:ext cx="2630160" cy="1978200"/>
          </a:xfrm>
          <a:prstGeom prst="flowChartManualOperation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54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140" name="Блок-схема: ручное управление 6"/>
          <p:cNvSpPr/>
          <p:nvPr/>
        </p:nvSpPr>
        <p:spPr>
          <a:xfrm rot="10800000">
            <a:off x="798840" y="2781720"/>
            <a:ext cx="1559520" cy="998640"/>
          </a:xfrm>
          <a:prstGeom prst="flowChartManualOperation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54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</p:sp>
      <p:sp>
        <p:nvSpPr>
          <p:cNvPr id="141" name="Блок-схема: извлечение 10"/>
          <p:cNvSpPr/>
          <p:nvPr/>
        </p:nvSpPr>
        <p:spPr>
          <a:xfrm>
            <a:off x="1085040" y="1137960"/>
            <a:ext cx="928080" cy="1470960"/>
          </a:xfrm>
          <a:prstGeom prst="flowChartExtract">
            <a:avLst/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42" name="Пятно 1 15"/>
          <p:cNvSpPr/>
          <p:nvPr/>
        </p:nvSpPr>
        <p:spPr>
          <a:xfrm>
            <a:off x="2054160" y="5365440"/>
            <a:ext cx="608040" cy="5958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43" name="Пятно 1 16"/>
          <p:cNvSpPr/>
          <p:nvPr/>
        </p:nvSpPr>
        <p:spPr>
          <a:xfrm>
            <a:off x="1320120" y="5221800"/>
            <a:ext cx="662400" cy="647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44" name="Пятно 1 17"/>
          <p:cNvSpPr/>
          <p:nvPr/>
        </p:nvSpPr>
        <p:spPr>
          <a:xfrm>
            <a:off x="551520" y="4984560"/>
            <a:ext cx="624960" cy="639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45" name="Пятно 1 18"/>
          <p:cNvSpPr/>
          <p:nvPr/>
        </p:nvSpPr>
        <p:spPr>
          <a:xfrm>
            <a:off x="2028960" y="4541400"/>
            <a:ext cx="585000" cy="6516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46" name="Пятно 1 19"/>
          <p:cNvSpPr/>
          <p:nvPr/>
        </p:nvSpPr>
        <p:spPr>
          <a:xfrm>
            <a:off x="1419480" y="4288320"/>
            <a:ext cx="608400" cy="639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47" name="Пятно 1 20"/>
          <p:cNvSpPr/>
          <p:nvPr/>
        </p:nvSpPr>
        <p:spPr>
          <a:xfrm>
            <a:off x="723960" y="4191840"/>
            <a:ext cx="546840" cy="6091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48" name="Скругленный прямоугольник 23"/>
          <p:cNvSpPr/>
          <p:nvPr/>
        </p:nvSpPr>
        <p:spPr>
          <a:xfrm>
            <a:off x="3852000" y="1452240"/>
            <a:ext cx="5112000" cy="33487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327fbe"/>
                </a:solidFill>
                <a:latin typeface="Futura PT Medium"/>
                <a:ea typeface="DejaVu Sans"/>
              </a:rPr>
              <a:t>ПРОБЛЕМЫ:</a:t>
            </a:r>
            <a:endParaRPr b="0" lang="ru-RU" sz="1600" spc="-1" strike="noStrike">
              <a:latin typeface="XO Orie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Большие затраты времени на подготовку ответа на запрос в связи с отсутствием сотрудника на рабочем месте;</a:t>
            </a:r>
            <a:endParaRPr b="0" lang="ru-RU" sz="1100" spc="-1" strike="noStrike">
              <a:latin typeface="XO Oriel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 специалистов всех отделений центра, не входящих в должностные обязанности, связанная  с вычислительным процессом периода нахождения ребенка;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17784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3.  Потеря времени из-за лишних перемещений специалиста в архив, который располагается в здании корпуса № 1, для поиска учетного дела несовершеннолетнего;</a:t>
            </a:r>
            <a:endParaRPr b="0" lang="ru-RU" sz="11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algn="l" pos="17784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4. Установление временного периода нахождения несовершеннолетнего в алфавитных книгах специалистом с 1993 г. по настоящее время в ручную (полистно);</a:t>
            </a:r>
            <a:endParaRPr b="0" lang="ru-RU" sz="11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algn="l" pos="17784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5. Длительный процесс поиска учетного дела на несовершеннолетнего  в архиве; </a:t>
            </a:r>
            <a:endParaRPr b="0" lang="ru-RU" sz="11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algn="l" pos="17784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6. Потеря рабочего времени специалиста на изучение внутренней документации учетного дела полистно.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49" name="Прямоугольник 11"/>
          <p:cNvSpPr/>
          <p:nvPr/>
        </p:nvSpPr>
        <p:spPr>
          <a:xfrm>
            <a:off x="1206000" y="404640"/>
            <a:ext cx="64000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Пирамида проблем (местный уровень)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C1D444-39A2-453E-BD09-8ACD3CE0026C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755640" y="116640"/>
            <a:ext cx="8228880" cy="100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6666"/>
                </a:solidFill>
                <a:latin typeface="Times New Roman"/>
              </a:rPr>
              <a:t>План мероприятий по устранению</a:t>
            </a:r>
            <a:br>
              <a:rPr sz="2800"/>
            </a:br>
            <a:r>
              <a:rPr b="1" lang="ru-RU" sz="2800" spc="-1" strike="noStrike">
                <a:solidFill>
                  <a:srgbClr val="006666"/>
                </a:solidFill>
                <a:latin typeface="Times New Roman"/>
              </a:rPr>
              <a:t> выявленных проблем</a:t>
            </a:r>
            <a:endParaRPr b="0" lang="ru-RU" sz="2800" spc="-1" strike="noStrike">
              <a:latin typeface="XO Oriel"/>
            </a:endParaRPr>
          </a:p>
        </p:txBody>
      </p:sp>
      <p:graphicFrame>
        <p:nvGraphicFramePr>
          <p:cNvPr id="151" name="Объект 4"/>
          <p:cNvGraphicFramePr/>
          <p:nvPr/>
        </p:nvGraphicFramePr>
        <p:xfrm>
          <a:off x="539640" y="675360"/>
          <a:ext cx="8084160" cy="5608440"/>
        </p:xfrm>
        <a:graphic>
          <a:graphicData uri="http://schemas.openxmlformats.org/drawingml/2006/table">
            <a:tbl>
              <a:tblPr/>
              <a:tblGrid>
                <a:gridCol w="1872000"/>
                <a:gridCol w="1584000"/>
                <a:gridCol w="2232000"/>
                <a:gridCol w="1296000"/>
                <a:gridCol w="1100520"/>
              </a:tblGrid>
              <a:tr h="3560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Проблема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Причина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Мероприятие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Срок Исполнения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(с 27.01.2020 по 30.04.2020)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Ответственный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8544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 Большие затраты времени на подготовку ответа на запрос в связи с отсутствием сотрудника на рабочем месте;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Учреждение находится в сельской местности.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Запланированные и экстренные выезды сотрудников в центр города.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Взаимозаменяемость специалистов. В случае отсутствия руководителя право подписи имеет зам. директора.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 мене возникновения проблемы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Зырянова Т.А.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Корачева О.И.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Евграфова В.А.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Шитяева Д.В.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07400"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 Работа специалистов всех отделений центра, не входящих в должностные обязанности, связанная  с вычислительным процессом периода нахождения ребенка;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Устоявшийся порядок работы специалистов с момента основания учреждения.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10">
                  <a:txBody>
                    <a:bodyPr anchor="t">
                      <a:noAutofit/>
                    </a:bodyPr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Написание технического задания для разработки программы 1«Дети-соц»;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Создание электронной программы 1«Дети-соц»  для архивации учетных дел воспитанников, прошедших реабилитацию в МКУ СРЦН «Теплый дом» с 1993 г. (момент основания учреждения) по настоящее время;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Разработка инструкции по работе с электронной программой и персональными данными воспитанников;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Обучение пользованию программой 1«Дети-соц» специалистов по социальной работе отделений центра;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Внесение данных в программу 1«Дети-соц» на 7000 воспитанников, прошедших реабилитацию в учреждении с  1993 по настоящее время;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Регулярное пополнение данных при поступлении и их выбытии несовершеннолетних из МКУ СРЦН «Теплый дом»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27.01.2020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012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21.02.2020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Шитяева Д.В.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01480"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 Потеря времени из-за лишних перемещений специалиста в архив, который располагается в здании корпуса № 1, для поиска учетного дела несовершеннолетнего;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Учреждение состоит из двух отдельно стоящих корпусов, архив располагается в здании корпуса № 1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7088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28.02.2020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Зырянова Т.А.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Корачева О.И.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Евграфова В.А.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Шитяева Д.В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81160">
                <a:tc rowSpan="3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 Установление временного периода нахождения несовершеннолетнего в алфавитных книгах специалистом с 1993 г. по настоящее время в ручную (полистно);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Учетные дела на воспитанников и алфавитные книги с 1993 года по настоящее время хранятся в архиве в бумажном варианте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2000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10.03.2020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4400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30.04.2020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Зырянова Т.А.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Корачева О.И.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Евграфова В.А.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5360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 Длительный процесс поиска учетного дела на несовершеннолетнего  в архиве;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708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 Потеря рабочего времени специалиста на изучение внутренней документации учетного дела полистно.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Полистное изучение внутренней документации учетного дела воспитанника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4160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 мере поступления детей в учреждение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(от 5 до 10 минут рабочего времени)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8"/>
          <p:cNvSpPr/>
          <p:nvPr/>
        </p:nvSpPr>
        <p:spPr>
          <a:xfrm>
            <a:off x="1475640" y="158040"/>
            <a:ext cx="6336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Карта целевого состояния процесса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53" name="Скругленный прямоугольник 10"/>
          <p:cNvSpPr/>
          <p:nvPr/>
        </p:nvSpPr>
        <p:spPr>
          <a:xfrm>
            <a:off x="599400" y="1366560"/>
            <a:ext cx="1871640" cy="7419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Поступление запроса в МКУ СРЦН «Теплый дом» от учреждений системы профилактики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54" name="Скругленный прямоугольник 11"/>
          <p:cNvSpPr/>
          <p:nvPr/>
        </p:nvSpPr>
        <p:spPr>
          <a:xfrm>
            <a:off x="4851360" y="1317600"/>
            <a:ext cx="1865520" cy="7905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Изучение информации от учреждений системы профилактики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2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10 мин.)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55" name="Скругленный прямоугольник 16"/>
          <p:cNvSpPr/>
          <p:nvPr/>
        </p:nvSpPr>
        <p:spPr>
          <a:xfrm>
            <a:off x="525240" y="2518200"/>
            <a:ext cx="1871640" cy="6033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Подпись у руководителя готового ответа на запрос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5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60 мин.)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900" spc="-1" strike="noStrike">
              <a:latin typeface="XO Oriel"/>
            </a:endParaRPr>
          </a:p>
        </p:txBody>
      </p:sp>
      <p:sp>
        <p:nvSpPr>
          <p:cNvPr id="156" name="Скругленный прямоугольник 17"/>
          <p:cNvSpPr/>
          <p:nvPr/>
        </p:nvSpPr>
        <p:spPr>
          <a:xfrm>
            <a:off x="2643840" y="2427120"/>
            <a:ext cx="1871640" cy="8672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Готовит информацию по ребенку на запрос для учреждений системы профилактики 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10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60 мин.)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57" name="Скругленный прямоугольник 63"/>
          <p:cNvSpPr/>
          <p:nvPr/>
        </p:nvSpPr>
        <p:spPr>
          <a:xfrm>
            <a:off x="3204000" y="4096800"/>
            <a:ext cx="2233800" cy="915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Время протекания процесса :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c00000"/>
                </a:solidFill>
                <a:latin typeface="Calibri"/>
                <a:ea typeface="DejaVu Sans"/>
              </a:rPr>
              <a:t>min. 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  <a:ea typeface="DejaVu Sans"/>
              </a:rPr>
              <a:t>23 мин.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c00000"/>
                </a:solidFill>
                <a:latin typeface="Calibri"/>
                <a:ea typeface="DejaVu Sans"/>
              </a:rPr>
              <a:t>max.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  <a:ea typeface="DejaVu Sans"/>
              </a:rPr>
              <a:t> 196 мин. 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58" name="Скругленный прямоугольник 39"/>
          <p:cNvSpPr/>
          <p:nvPr/>
        </p:nvSpPr>
        <p:spPr>
          <a:xfrm>
            <a:off x="514080" y="3410280"/>
            <a:ext cx="1871640" cy="10404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Подготовленный и подписанный ответ по ребенку специалист отправляет в учреждения системы профилактики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2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4 мин.)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900" spc="-1" strike="noStrike">
              <a:latin typeface="XO Oriel"/>
            </a:endParaRPr>
          </a:p>
        </p:txBody>
      </p:sp>
      <p:sp>
        <p:nvSpPr>
          <p:cNvPr id="159" name="Скругленный прямоугольник 40"/>
          <p:cNvSpPr/>
          <p:nvPr/>
        </p:nvSpPr>
        <p:spPr>
          <a:xfrm>
            <a:off x="2768040" y="1366560"/>
            <a:ext cx="1865520" cy="7912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Делопроизводитель передает запроса  ответственному специалисту для подготовки ответа 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3 мин.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60 мин.)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0" name="Стрелка вправо 4"/>
          <p:cNvSpPr/>
          <p:nvPr/>
        </p:nvSpPr>
        <p:spPr>
          <a:xfrm>
            <a:off x="2440080" y="167904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Пятно 1 81"/>
          <p:cNvSpPr/>
          <p:nvPr/>
        </p:nvSpPr>
        <p:spPr>
          <a:xfrm>
            <a:off x="322920" y="241524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2" name="Скругленный прямоугольник 45"/>
          <p:cNvSpPr/>
          <p:nvPr/>
        </p:nvSpPr>
        <p:spPr>
          <a:xfrm>
            <a:off x="6966360" y="1366560"/>
            <a:ext cx="1865520" cy="7419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Специалист осуществляет вход в электронную базу 1«Дети-соц»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10 сек.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15 сек.)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3" name="Скругленный прямоугольник 46"/>
          <p:cNvSpPr/>
          <p:nvPr/>
        </p:nvSpPr>
        <p:spPr>
          <a:xfrm>
            <a:off x="6938640" y="2396880"/>
            <a:ext cx="1871640" cy="724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Поиск в электронной базе данных  ребенка, на которого поступил запрос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15 сек.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25 сек.)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900" spc="-1" strike="noStrike">
              <a:latin typeface="XO Oriel"/>
            </a:endParaRPr>
          </a:p>
        </p:txBody>
      </p:sp>
      <p:sp>
        <p:nvSpPr>
          <p:cNvPr id="164" name="Пятно 1 83"/>
          <p:cNvSpPr/>
          <p:nvPr/>
        </p:nvSpPr>
        <p:spPr>
          <a:xfrm>
            <a:off x="2522160" y="106992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5" name="Скругленный прямоугольник 47"/>
          <p:cNvSpPr/>
          <p:nvPr/>
        </p:nvSpPr>
        <p:spPr>
          <a:xfrm>
            <a:off x="4743360" y="2345040"/>
            <a:ext cx="1871640" cy="10008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Найдена  учетная карточка несовершеннолетнего, в которой отражаются все необходимы сведения для подготовки ответа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(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min. 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35 сек.</a:t>
            </a:r>
            <a:r>
              <a:rPr b="1" lang="en-US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max.</a:t>
            </a:r>
            <a:r>
              <a:rPr b="1" lang="ru-RU" sz="900" spc="-1" strike="noStrike">
                <a:solidFill>
                  <a:srgbClr val="ffff00"/>
                </a:solidFill>
                <a:latin typeface="Calibri"/>
                <a:ea typeface="DejaVu Sans"/>
              </a:rPr>
              <a:t> 80 сек.)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900" spc="-1" strike="noStrike">
              <a:latin typeface="XO Oriel"/>
            </a:endParaRPr>
          </a:p>
        </p:txBody>
      </p:sp>
      <p:sp>
        <p:nvSpPr>
          <p:cNvPr id="166" name="Стрелка вправо 49"/>
          <p:cNvSpPr/>
          <p:nvPr/>
        </p:nvSpPr>
        <p:spPr>
          <a:xfrm>
            <a:off x="4570560" y="161640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Стрелка вправо 50"/>
          <p:cNvSpPr/>
          <p:nvPr/>
        </p:nvSpPr>
        <p:spPr>
          <a:xfrm>
            <a:off x="6662880" y="167328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Стрелка вправо 51"/>
          <p:cNvSpPr/>
          <p:nvPr/>
        </p:nvSpPr>
        <p:spPr>
          <a:xfrm rot="5400000">
            <a:off x="1182240" y="315036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Стрелка вправо 53"/>
          <p:cNvSpPr/>
          <p:nvPr/>
        </p:nvSpPr>
        <p:spPr>
          <a:xfrm rot="5400000">
            <a:off x="7727400" y="212940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Стрелка вправо 54"/>
          <p:cNvSpPr/>
          <p:nvPr/>
        </p:nvSpPr>
        <p:spPr>
          <a:xfrm rot="10800000">
            <a:off x="2350080" y="272556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Стрелка вправо 55"/>
          <p:cNvSpPr/>
          <p:nvPr/>
        </p:nvSpPr>
        <p:spPr>
          <a:xfrm rot="10800000">
            <a:off x="6593760" y="272556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Стрелка вправо 56"/>
          <p:cNvSpPr/>
          <p:nvPr/>
        </p:nvSpPr>
        <p:spPr>
          <a:xfrm rot="10800000">
            <a:off x="4471920" y="2706840"/>
            <a:ext cx="344880" cy="24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FF4B33-AD00-4BC4-BD21-930FAE51B4D9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8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6666"/>
                </a:solidFill>
                <a:latin typeface="Times New Roman"/>
              </a:rPr>
              <a:t>Этапы внедрения улучшений</a:t>
            </a:r>
            <a:br>
              <a:rPr sz="4400"/>
            </a:br>
            <a:endParaRPr b="0" lang="ru-RU" sz="4400" spc="-1" strike="noStrike">
              <a:latin typeface="XO Orie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2000"/>
          </a:bodyPr>
          <a:p>
            <a:pPr marL="294480" indent="-294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Разработана и внедрена электронная база </a:t>
            </a:r>
            <a:endParaRPr b="0" lang="ru-RU" sz="3200" spc="-1" strike="noStrike">
              <a:latin typeface="XO Oriel"/>
            </a:endParaRPr>
          </a:p>
          <a:p>
            <a:pPr marL="31032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1«Дети-соц» на воспитанников МКУ СРЦН «Теплый дом» (на основе электронной программы 1 – С «Бухгалтерия», своими силами);</a:t>
            </a:r>
            <a:endParaRPr b="0" lang="ru-RU" sz="3200" spc="-1" strike="noStrike">
              <a:latin typeface="XO Oriel"/>
            </a:endParaRPr>
          </a:p>
          <a:p>
            <a:pPr marL="294480" indent="-294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Занесение архивных данных на воспитанников в электронную базу 1«Дети-соц» (53 дня); </a:t>
            </a:r>
            <a:endParaRPr b="0" lang="ru-RU" sz="3200" spc="-1" strike="noStrike">
              <a:latin typeface="XO Oriel"/>
            </a:endParaRPr>
          </a:p>
          <a:p>
            <a:pPr marL="294480" indent="-2944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Разработана инструкция по работе в электронной программе;</a:t>
            </a:r>
            <a:endParaRPr b="0" lang="ru-RU" sz="3200" spc="-1" strike="noStrike">
              <a:latin typeface="XO Oriel"/>
            </a:endParaRPr>
          </a:p>
          <a:p>
            <a:pPr marL="294480" indent="-2944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Обучены пользованию программой 1«Дети-соц» специалисты по социальной работе отделений центра (6 специалистов из трех отделений, где установлена программа, 3 дня).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0BBD25-1D86-47E2-BF8D-FD0D8DBD930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Диаграмма 4"/>
          <p:cNvGraphicFramePr/>
          <p:nvPr/>
        </p:nvGraphicFramePr>
        <p:xfrm>
          <a:off x="942120" y="2277000"/>
          <a:ext cx="7013520" cy="374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8" name="Прямоугольник 6"/>
          <p:cNvSpPr/>
          <p:nvPr/>
        </p:nvSpPr>
        <p:spPr>
          <a:xfrm>
            <a:off x="1934280" y="476640"/>
            <a:ext cx="5374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6666"/>
                </a:solidFill>
                <a:latin typeface="Times New Roman"/>
                <a:ea typeface="DejaVu Sans"/>
              </a:rPr>
              <a:t>Полученные результаты 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79" name="Скругленный прямоугольник 12"/>
          <p:cNvSpPr/>
          <p:nvPr/>
        </p:nvSpPr>
        <p:spPr>
          <a:xfrm>
            <a:off x="395640" y="1268640"/>
            <a:ext cx="8136360" cy="7912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Временные затраты специалистов всех отделений центра на поиск учетного дела воспитанника в архиве и предоставление информации на запрос, мин.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12701</TotalTime>
  <Application>Редактор_презентаций/2.3.0.0$Linux_X86_64 LibreOffice_project/01ffa5329b2b028a19d4810c8ae7e18fece27084</Application>
  <AppVersion>15.0000</AppVersion>
  <Words>1994</Words>
  <Paragraphs>291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2024-10-11T09:47:39Z</dcterms:modified>
  <cp:revision>782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16</vt:i4>
  </property>
</Properties>
</file>