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ppt/_rels/presentation.xml.rels" ContentType="application/vnd.openxmlformats-package.relationships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_rels/slideLayout30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9.xml.rels" ContentType="application/vnd.openxmlformats-package.relationships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_rels/slide8.xml.rels" ContentType="application/vnd.openxmlformats-package.relationships+xml"/>
  <Override PartName="/ppt/slides/_rels/slide11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12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10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7.xml.rels" ContentType="application/vnd.openxmlformats-package.relationships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theme/theme2.xml" ContentType="application/vnd.openxmlformats-officedocument.theme+xml"/>
  <Override PartName="/ppt/theme/theme1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drawings/drawing1.xml" ContentType="application/vnd.openxmlformats-officedocument.drawingml.chartshapes+xml"/>
  <Override PartName="/ppt/notesSlides/_rels/notesSlide7.xml.rels" ContentType="application/vnd.openxmlformats-package.relationships+xml"/>
  <Override PartName="/ppt/notesSlides/notesSlide7.xml" ContentType="application/vnd.openxmlformats-officedocument.presentationml.notesSlide+xml"/>
  <Override PartName="/ppt/charts/_rels/chart1.xml.rels" ContentType="application/vnd.openxmlformats-package.relationships+xml"/>
  <Override PartName="/ppt/charts/chart1.xml" ContentType="application/vnd.openxmlformats-officedocument.drawingml.chart+xml"/>
  <Override PartName="/ppt/media/image7.png" ContentType="image/png"/>
  <Override PartName="/ppt/media/image2.png" ContentType="image/png"/>
  <Override PartName="/ppt/media/image4.png" ContentType="image/png"/>
  <Override PartName="/ppt/media/image6.png" ContentType="image/png"/>
  <Override PartName="/ppt/media/image20.jpeg" ContentType="image/jpeg"/>
  <Override PartName="/ppt/media/image21.jpeg" ContentType="image/jpeg"/>
  <Override PartName="/ppt/media/hdphoto1.wdp" ContentType="image/vnd.ms-photo"/>
  <Override PartName="/ppt/media/image18.jpeg" ContentType="image/jpeg"/>
  <Override PartName="/ppt/media/image16.jpeg" ContentType="image/jpeg"/>
  <Override PartName="/ppt/media/image12.jpeg" ContentType="image/jpeg"/>
  <Override PartName="/ppt/media/image14.jpeg" ContentType="image/jpeg"/>
  <Override PartName="/ppt/media/image15.png" ContentType="image/png"/>
  <Override PartName="/ppt/media/image13.png" ContentType="image/png"/>
  <Override PartName="/ppt/media/image10.png" ContentType="image/png"/>
  <Override PartName="/ppt/media/image9.jpeg" ContentType="image/jpeg"/>
  <Override PartName="/ppt/media/image8.jpeg" ContentType="image/jpeg"/>
  <Override PartName="/ppt/media/image1.jpeg" ContentType="image/jpeg"/>
  <Override PartName="/ppt/media/image11.png" ContentType="image/png"/>
  <Override PartName="/ppt/media/image22.png" ContentType="image/png"/>
  <Override PartName="/ppt/media/image19.png" ContentType="image/png"/>
  <Override PartName="/ppt/media/image17.png" ContentType="image/png"/>
  <Override PartName="/ppt/media/image5.jpeg" ContentType="image/jpeg"/>
  <Override PartName="/ppt/media/image3.jpeg" ContentType="image/jpeg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1.xml" ContentType="application/vnd.openxmlformats-officedocument.presentationml.slideMaster+xml"/>
  <Override PartName="/_rels/.rels" ContentType="application/vnd.openxmlformats-package.relationship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x="9144000" cy="6858000"/>
  <p:notesSz cx="6797675" cy="9926638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presProps" Target="presProps.xml"/>
</Relationships>
</file>

<file path=ppt/charts/_rels/chart1.xml.rels><?xml version="1.0" encoding="UTF-8"?>
<Relationships xmlns="http://schemas.openxmlformats.org/package/2006/relationships"><Relationship Id="rId1" Type="http://schemas.openxmlformats.org/officeDocument/2006/relationships/chartUserShapes" Target="../drawings/drawing1.xml"/>
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autoTitleDeleted val="1"/>
    <c:view3D>
      <c:rotX val="15"/>
      <c:rotY val="20"/>
      <c:rAngAx val="1"/>
      <c:perspective val="30"/>
    </c:view3D>
    <c:floor>
      <c:spPr>
        <a:gradFill>
          <a:gsLst>
            <a:gs pos="0">
              <a:srgbClr val="9c2f2c"/>
            </a:gs>
            <a:gs pos="100000">
              <a:srgbClr val="cb3d39"/>
            </a:gs>
          </a:gsLst>
          <a:lin ang="16200000"/>
        </a:gradFill>
        <a:ln w="9360">
          <a:noFill/>
        </a:ln>
      </c:spPr>
    </c:floor>
    <c:sideWall>
      <c:spPr>
        <a:noFill/>
        <a:ln w="25560">
          <a:noFill/>
        </a:ln>
      </c:spPr>
    </c:sideWall>
    <c:backWall>
      <c:spPr>
        <a:noFill/>
        <a:ln w="25560">
          <a:noFill/>
        </a:ln>
      </c:spPr>
    </c:backWall>
    <c:plotArea>
      <c:bar3D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rgbClr val="4f81bd"/>
            </a:solidFill>
            <a:ln w="0">
              <a:noFill/>
            </a:ln>
          </c:spPr>
          <c:invertIfNegative val="0"/>
          <c:dPt>
            <c:idx val="0"/>
            <c:invertIfNegative val="0"/>
            <c:spPr>
              <a:solidFill>
                <a:srgbClr val="4f81bd"/>
              </a:solidFill>
              <a:ln w="0">
                <a:noFill/>
              </a:ln>
            </c:spPr>
          </c:dPt>
          <c:dPt>
            <c:idx val="1"/>
            <c:invertIfNegative val="0"/>
            <c:spPr>
              <a:solidFill>
                <a:srgbClr val="ffc000"/>
              </a:solidFill>
              <a:ln w="0">
                <a:noFill/>
              </a:ln>
            </c:spPr>
          </c:dPt>
          <c:dLbls>
            <c:dLbl>
              <c:idx val="0"/>
              <c:txPr>
                <a:bodyPr wrap="none"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Arial"/>
                      <a:ea typeface="DejaVu Sans"/>
                    </a:defRPr>
                  </a:pPr>
                </a:p>
              </c:txPr>
              <c:showLegendKey val="0"/>
              <c:showVal val="0"/>
              <c:showCatName val="0"/>
              <c:showSerName val="0"/>
              <c:showPercent val="0"/>
              <c:separator> </c:separator>
            </c:dLbl>
            <c:dLbl>
              <c:idx val="1"/>
              <c:txPr>
                <a:bodyPr wrap="none"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Arial"/>
                      <a:ea typeface="DejaVu Sans"/>
                    </a:defRPr>
                  </a:pPr>
                </a:p>
              </c:txPr>
              <c:showLegendKey val="0"/>
              <c:showVal val="0"/>
              <c:showCatName val="0"/>
              <c:showSerName val="0"/>
              <c:showPercent val="0"/>
              <c:separator> </c:separator>
            </c:dLbl>
            <c:txPr>
              <a:bodyPr wrap="none"/>
              <a:lstStyle/>
              <a:p>
                <a:pPr>
                  <a:defRPr b="0" sz="1000" spc="-1" strike="noStrike">
                    <a:solidFill>
                      <a:srgbClr val="000000"/>
                    </a:solidFill>
                    <a:latin typeface="Arial"/>
                    <a:ea typeface="DejaVu Sans"/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eparator> </c:separator>
            <c:showLeaderLines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2"/>
                <c:pt idx="0">
                  <c:v>было</c:v>
                </c:pt>
                <c:pt idx="1">
                  <c:v>стало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2"/>
                <c:pt idx="0">
                  <c:v>2.09</c:v>
                </c:pt>
                <c:pt idx="1">
                  <c:v>1.2</c:v>
                </c:pt>
              </c:numCache>
            </c:numRef>
          </c:val>
        </c:ser>
        <c:gapWidth val="150"/>
        <c:shape val="box"/>
        <c:axId val="53985858"/>
        <c:axId val="73826295"/>
        <c:axId val="0"/>
      </c:bar3DChart>
      <c:catAx>
        <c:axId val="53985858"/>
        <c:scaling>
          <c:orientation val="minMax"/>
        </c:scaling>
        <c:delete val="0"/>
        <c:axPos val="b"/>
        <c:numFmt formatCode="[$-419]dd/mm/yyyy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1" sz="3200" spc="-1" strike="noStrike">
                <a:solidFill>
                  <a:srgbClr val="000000"/>
                </a:solidFill>
                <a:latin typeface="Times New Roman"/>
                <a:ea typeface="DejaVu Sans"/>
              </a:defRPr>
            </a:pPr>
          </a:p>
        </c:txPr>
        <c:crossAx val="73826295"/>
        <c:crosses val="autoZero"/>
        <c:auto val="1"/>
        <c:lblAlgn val="ctr"/>
        <c:lblOffset val="100"/>
        <c:noMultiLvlLbl val="0"/>
      </c:catAx>
      <c:valAx>
        <c:axId val="73826295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0" sz="1800" spc="-1" strike="noStrike">
                <a:solidFill>
                  <a:srgbClr val="000000"/>
                </a:solidFill>
                <a:latin typeface="Calibri"/>
                <a:ea typeface="DejaVu Sans"/>
              </a:defRPr>
            </a:pPr>
          </a:p>
        </c:txPr>
        <c:crossAx val="53985858"/>
        <c:crossBetween val="between"/>
      </c:valAx>
    </c:plotArea>
    <c:plotVisOnly val="1"/>
    <c:dispBlanksAs val="gap"/>
  </c:chart>
  <c:spPr>
    <a:noFill/>
    <a:ln w="0">
      <a:noFill/>
    </a:ln>
  </c:spPr>
  <c:userShapes r:id="rId1"/>
</c:chartSpace>
</file>

<file path=ppt/drawings/drawing1.xml><?xml version="1.0" encoding="utf-8"?>
<c:userShapes xmlns:cdr="http://schemas.openxmlformats.org/drawingml/2006/chartDrawing" xmlns:a="http://schemas.openxmlformats.org/drawingml/2006/main" xmlns:c="http://schemas.openxmlformats.org/drawingml/2006/chart" xmlns:r="http://schemas.openxmlformats.org/officeDocument/2006/relationships">
  <cdr:relSizeAnchor>
    <cdr:from>
      <cdr:x>0.524875621890547</cdr:x>
      <cdr:y>0.461428571428571</cdr:y>
    </cdr:from>
    <cdr:to>
      <cdr:x>0.65513342379014</cdr:x>
      <cdr:y>0.70547619047619</cdr:y>
    </cdr:to>
    <cdr:sp>
      <cdr:nvSpPr>
        <cdr:cNvPr id="246" name="TextBox 3"/>
        <cdr:cNvSpPr/>
      </cdr:nvSpPr>
      <cdr:spPr>
        <a:xfrm>
          <a:off x="4177800" y="2093040"/>
          <a:ext cx="1036800" cy="1107000"/>
        </a:xfrm>
        <a:prstGeom prst="rect">
          <a:avLst/>
        </a:prstGeom>
        <a:noFill/>
        <a:ln w="0">
          <a:noFill/>
        </a:ln>
      </cdr:spPr>
      <cdr:style>
        <a:lnRef idx="0"/>
        <a:fillRef idx="0"/>
        <a:effectRef idx="0"/>
        <a:fontRef idx="minor"/>
      </cdr:style>
      <cdr:txBody>
        <a:bodyPr wrap="none" vertOverflow="clip" lIns="90000" rIns="90000" tIns="45000" bIns="45000" anchor="t">
          <a:noAutofit/>
        </a:bodyPr>
        <a:p>
          <a:pPr>
            <a:lnSpc>
              <a:spcPct val="100000"/>
            </a:lnSpc>
            <a:buNone/>
          </a:pPr>
          <a:r>
            <a:rPr b="1" lang="en-US" sz="2000" spc="-1" strike="noStrike">
              <a:solidFill>
                <a:srgbClr val="000000"/>
              </a:solidFill>
              <a:latin typeface="Times New Roman"/>
              <a:ea typeface="DejaVu Sans"/>
            </a:rPr>
            <a:t>min. </a:t>
          </a:r>
          <a:r>
            <a:rPr b="1" lang="ru-RU" sz="2000" spc="-1" strike="noStrike">
              <a:solidFill>
                <a:srgbClr val="000000"/>
              </a:solidFill>
              <a:latin typeface="Times New Roman"/>
              <a:ea typeface="DejaVu Sans"/>
            </a:rPr>
            <a:t>1 ч. 20 мин. </a:t>
          </a:r>
          <a:endParaRPr b="0" sz="2000" spc="-1" strike="noStrike">
            <a:latin typeface="Tinos"/>
          </a:endParaRPr>
        </a:p>
        <a:p>
          <a:pPr>
            <a:lnSpc>
              <a:spcPct val="100000"/>
            </a:lnSpc>
            <a:buNone/>
          </a:pPr>
          <a:r>
            <a:rPr b="1" lang="en-US" sz="2000" spc="-1" strike="noStrike">
              <a:solidFill>
                <a:srgbClr val="000000"/>
              </a:solidFill>
              <a:latin typeface="Times New Roman"/>
              <a:ea typeface="DejaVu Sans"/>
            </a:rPr>
            <a:t>max.</a:t>
          </a:r>
          <a:r>
            <a:rPr b="1" lang="ru-RU" sz="2000" spc="-1" strike="noStrike">
              <a:solidFill>
                <a:srgbClr val="000000"/>
              </a:solidFill>
              <a:latin typeface="Times New Roman"/>
              <a:ea typeface="DejaVu Sans"/>
            </a:rPr>
            <a:t> 2 ч. 43 мин.</a:t>
          </a:r>
          <a:r>
            <a:rPr b="1" lang="ru-RU" sz="2000" spc="-1" strike="noStrike">
              <a:solidFill>
                <a:srgbClr val="ffffff"/>
              </a:solidFill>
              <a:latin typeface="Times New Roman"/>
              <a:ea typeface="DejaVu Sans"/>
            </a:rPr>
            <a:t> </a:t>
          </a:r>
          <a:endParaRPr b="0" sz="2000" spc="-1" strike="noStrike">
            <a:latin typeface="Tinos"/>
          </a:endParaRPr>
        </a:p>
        <a:p>
          <a:pPr>
            <a:lnSpc>
              <a:spcPct val="100000"/>
            </a:lnSpc>
            <a:buNone/>
          </a:pPr>
          <a:endParaRPr b="0" sz="1100" spc="-1" strike="noStrike">
            <a:latin typeface="Tinos"/>
          </a:endParaRPr>
        </a:p>
      </cdr:txBody>
    </cdr:sp>
  </cdr:relSizeAnchor>
  <cdr:relSizeAnchor>
    <cdr:from>
      <cdr:x>0.0721393034825871</cdr:x>
      <cdr:y>0.307619047619048</cdr:y>
    </cdr:from>
    <cdr:to>
      <cdr:x>0.20239710538218</cdr:x>
      <cdr:y>0.551666666666667</cdr:y>
    </cdr:to>
    <cdr:sp>
      <cdr:nvSpPr>
        <cdr:cNvPr id="247" name="TextBox 4"/>
        <cdr:cNvSpPr/>
      </cdr:nvSpPr>
      <cdr:spPr>
        <a:xfrm>
          <a:off x="574200" y="1395360"/>
          <a:ext cx="1036800" cy="1107000"/>
        </a:xfrm>
        <a:prstGeom prst="rect">
          <a:avLst/>
        </a:prstGeom>
        <a:noFill/>
        <a:ln w="0">
          <a:noFill/>
        </a:ln>
      </cdr:spPr>
      <cdr:style>
        <a:lnRef idx="0"/>
        <a:fillRef idx="0"/>
        <a:effectRef idx="0"/>
        <a:fontRef idx="minor"/>
      </cdr:style>
      <cdr:txBody>
        <a:bodyPr wrap="none" vertOverflow="clip" lIns="90000" rIns="90000" tIns="45000" bIns="45000" anchor="t">
          <a:noAutofit/>
        </a:bodyPr>
        <a:p>
          <a:pPr>
            <a:lnSpc>
              <a:spcPct val="100000"/>
            </a:lnSpc>
            <a:buNone/>
          </a:pPr>
          <a:r>
            <a:rPr b="1" lang="en-US" sz="2000" spc="-1" strike="noStrike">
              <a:solidFill>
                <a:srgbClr val="000000"/>
              </a:solidFill>
              <a:latin typeface="Times New Roman"/>
              <a:ea typeface="DejaVu Sans"/>
            </a:rPr>
            <a:t>min. </a:t>
          </a:r>
          <a:r>
            <a:rPr b="1" lang="ru-RU" sz="2000" spc="-1" strike="noStrike">
              <a:solidFill>
                <a:srgbClr val="000000"/>
              </a:solidFill>
              <a:latin typeface="Times New Roman"/>
              <a:ea typeface="DejaVu Sans"/>
            </a:rPr>
            <a:t>2 ч. 9 мин.</a:t>
          </a:r>
          <a:r>
            <a:rPr b="1" lang="en-US" sz="2000" spc="-1" strike="noStrike">
              <a:solidFill>
                <a:srgbClr val="000000"/>
              </a:solidFill>
              <a:latin typeface="Times New Roman"/>
              <a:ea typeface="DejaVu Sans"/>
            </a:rPr>
            <a:t> </a:t>
          </a:r>
          <a:endParaRPr b="0" sz="2000" spc="-1" strike="noStrike">
            <a:latin typeface="Tinos"/>
          </a:endParaRPr>
        </a:p>
        <a:p>
          <a:pPr>
            <a:lnSpc>
              <a:spcPct val="100000"/>
            </a:lnSpc>
            <a:buNone/>
          </a:pPr>
          <a:r>
            <a:rPr b="1" lang="en-US" sz="2000" spc="-1" strike="noStrike">
              <a:solidFill>
                <a:srgbClr val="000000"/>
              </a:solidFill>
              <a:latin typeface="Times New Roman"/>
              <a:ea typeface="DejaVu Sans"/>
            </a:rPr>
            <a:t>max.</a:t>
          </a:r>
          <a:r>
            <a:rPr b="1" lang="ru-RU" sz="2000" spc="-1" strike="noStrike">
              <a:solidFill>
                <a:srgbClr val="000000"/>
              </a:solidFill>
              <a:latin typeface="Times New Roman"/>
              <a:ea typeface="DejaVu Sans"/>
            </a:rPr>
            <a:t> 6 ч. 40 мин</a:t>
          </a:r>
          <a:r>
            <a:rPr b="1" lang="ru-RU" sz="2000" spc="-1" strike="noStrike">
              <a:solidFill>
                <a:srgbClr val="ffffff"/>
              </a:solidFill>
              <a:latin typeface="Times New Roman"/>
              <a:ea typeface="DejaVu Sans"/>
            </a:rPr>
            <a:t>.</a:t>
          </a:r>
          <a:endParaRPr b="0" sz="2000" spc="-1" strike="noStrike">
            <a:latin typeface="Tinos"/>
          </a:endParaRPr>
        </a:p>
        <a:p>
          <a:pPr>
            <a:lnSpc>
              <a:spcPct val="100000"/>
            </a:lnSpc>
            <a:buNone/>
          </a:pPr>
          <a:endParaRPr b="0" sz="1800" spc="-1" strike="noStrike">
            <a:latin typeface="Tinos"/>
          </a:endParaRPr>
        </a:p>
      </cdr:txBody>
    </cdr:sp>
  </cdr:relSizeAnchor>
</c:userShape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4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ru-RU" sz="4400" spc="-1" strike="noStrike">
                <a:latin typeface="XO Oriel"/>
              </a:rPr>
              <a:t>Для перемещения страницы щёлкните мышью</a:t>
            </a:r>
            <a:endParaRPr b="0" lang="ru-RU" sz="4400" spc="-1" strike="noStrike">
              <a:latin typeface="XO Orie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ru-RU" sz="2000" spc="-1" strike="noStrike">
                <a:latin typeface="XO Oriel"/>
              </a:rPr>
              <a:t>Для правки формата примечаний щёлкните мышью</a:t>
            </a:r>
            <a:endParaRPr b="0" lang="ru-RU" sz="2000" spc="-1" strike="noStrike">
              <a:latin typeface="XO Oriel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ru-RU" sz="1400" spc="-1" strike="noStrike">
                <a:latin typeface="Tinos"/>
              </a:rPr>
              <a:t>&lt;верхний колонтитул&gt;</a:t>
            </a:r>
            <a:endParaRPr b="0" lang="ru-RU" sz="1400" spc="-1" strike="noStrike">
              <a:latin typeface="Tinos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 type="dt" idx="4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r">
              <a:buNone/>
              <a:defRPr b="0" lang="ru-RU" sz="1400" spc="-1" strike="noStrike">
                <a:latin typeface="Tinos"/>
              </a:defRPr>
            </a:lvl1pPr>
          </a:lstStyle>
          <a:p>
            <a:pPr algn="r">
              <a:buNone/>
            </a:pPr>
            <a:r>
              <a:rPr b="0" lang="ru-RU" sz="1400" spc="-1" strike="noStrike">
                <a:latin typeface="Tinos"/>
              </a:rPr>
              <a:t>&lt;дата/время&gt;</a:t>
            </a:r>
            <a:endParaRPr b="0" lang="ru-RU" sz="1400" spc="-1" strike="noStrike">
              <a:latin typeface="Tinos"/>
            </a:endParaRPr>
          </a:p>
        </p:txBody>
      </p:sp>
      <p:sp>
        <p:nvSpPr>
          <p:cNvPr id="127" name="PlaceHolder 5"/>
          <p:cNvSpPr>
            <a:spLocks noGrp="1"/>
          </p:cNvSpPr>
          <p:nvPr>
            <p:ph type="ftr" idx="5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>
              <a:defRPr b="0" lang="ru-RU" sz="1400" spc="-1" strike="noStrike">
                <a:latin typeface="Tinos"/>
              </a:defRPr>
            </a:lvl1pPr>
          </a:lstStyle>
          <a:p>
            <a:r>
              <a:rPr b="0" lang="ru-RU" sz="1400" spc="-1" strike="noStrike">
                <a:latin typeface="Tinos"/>
              </a:rPr>
              <a:t>&lt;нижний колонтитул&gt;</a:t>
            </a:r>
            <a:endParaRPr b="0" lang="ru-RU" sz="1400" spc="-1" strike="noStrike">
              <a:latin typeface="Tinos"/>
            </a:endParaRPr>
          </a:p>
        </p:txBody>
      </p:sp>
      <p:sp>
        <p:nvSpPr>
          <p:cNvPr id="128" name="PlaceHolder 6"/>
          <p:cNvSpPr>
            <a:spLocks noGrp="1"/>
          </p:cNvSpPr>
          <p:nvPr>
            <p:ph type="sldNum" idx="6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r">
              <a:buNone/>
              <a:defRPr b="0" lang="ru-RU" sz="1400" spc="-1" strike="noStrike">
                <a:latin typeface="Tinos"/>
              </a:defRPr>
            </a:lvl1pPr>
          </a:lstStyle>
          <a:p>
            <a:pPr algn="r">
              <a:buNone/>
            </a:pPr>
            <a:fld id="{A211949F-69C0-4F41-9633-62A9D4C7D7D8}" type="slidenum">
              <a:rPr b="0" lang="ru-RU" sz="1400" spc="-1" strike="noStrike">
                <a:latin typeface="Tinos"/>
              </a:rPr>
              <a:t>&lt;номер&gt;</a:t>
            </a:fld>
            <a:endParaRPr b="0" lang="ru-RU" sz="1400" spc="-1" strike="noStrike">
              <a:latin typeface="Tinos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PlaceHolder 1"/>
          <p:cNvSpPr>
            <a:spLocks noGrp="1"/>
          </p:cNvSpPr>
          <p:nvPr>
            <p:ph type="sldImg"/>
          </p:nvPr>
        </p:nvSpPr>
        <p:spPr>
          <a:xfrm>
            <a:off x="917640" y="744480"/>
            <a:ext cx="4961880" cy="3722040"/>
          </a:xfrm>
          <a:prstGeom prst="rect">
            <a:avLst/>
          </a:prstGeom>
          <a:ln w="0">
            <a:noFill/>
          </a:ln>
        </p:spPr>
      </p:sp>
      <p:sp>
        <p:nvSpPr>
          <p:cNvPr id="276" name="PlaceHolder 2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160" cy="44665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0" rIns="0" tIns="0" bIns="0" anchor="t">
            <a:normAutofit/>
          </a:bodyPr>
          <a:p>
            <a:endParaRPr b="0" lang="ru-RU" sz="2000" spc="-1" strike="noStrike">
              <a:latin typeface="XO Oriel"/>
            </a:endParaRPr>
          </a:p>
        </p:txBody>
      </p:sp>
      <p:sp>
        <p:nvSpPr>
          <p:cNvPr id="277" name="PlaceHolder 3"/>
          <p:cNvSpPr>
            <a:spLocks noGrp="1"/>
          </p:cNvSpPr>
          <p:nvPr>
            <p:ph type="sldNum" idx="7"/>
          </p:nvPr>
        </p:nvSpPr>
        <p:spPr>
          <a:xfrm>
            <a:off x="3851280" y="9428040"/>
            <a:ext cx="2944080" cy="4960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0" rIns="0" tIns="0" bIns="0" anchor="b">
            <a:noAutofit/>
          </a:bodyPr>
          <a:lstStyle>
            <a:lvl1pPr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000000"/>
                </a:solidFill>
                <a:latin typeface="Arial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fld id="{980E47B2-6FC1-4190-9C5C-782E0A948DA2}" type="slidenum">
              <a:rPr b="0" lang="ru-RU" sz="1200" spc="-1" strike="noStrike">
                <a:solidFill>
                  <a:srgbClr val="000000"/>
                </a:solidFill>
                <a:latin typeface="Arial"/>
                <a:ea typeface="+mn-ea"/>
              </a:rPr>
              <a:t>&lt;номер&gt;</a:t>
            </a:fld>
            <a:endParaRPr b="0" lang="ru-RU" sz="1200" spc="-1" strike="noStrike">
              <a:latin typeface="Tinos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XO Orie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XO Orie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XO Orie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38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39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endParaRPr b="0" lang="ru-RU" sz="3200" spc="-1" strike="noStrike">
              <a:latin typeface="XO Orie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2198501-7D36-44C2-9D58-8335D275A6B2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XO Orie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XO Orie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B340666-B37B-47BF-BC7D-8974116EE83D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XO Orie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A1D4372-9C21-40A3-A36C-0F05E3C880E7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XO Orie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37C52E5-DABD-46CD-BF25-92F8054B496C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XO Orie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8642C6C-09F4-488D-B371-B8C5CC6494B1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XO Orie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1161BC7-C0C1-413B-B0D4-8BC3CC92755F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XO Orie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A7008E6-5D86-45F8-A59B-D6A1877AAE04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XO Orie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XO Orie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XO Orie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309AA57-5838-4DF4-BC7B-7BE1EB10D413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XO Orie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60C24AE-1E10-4C9C-A1CD-35BDE1E2B65F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XO Orie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1D50ED5-E84A-4A58-A1F6-FE3B9F46A423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XO Orie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62D65A3-3FBB-4C16-975A-D242DDD11023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XO Orie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81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82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6FEB28E-1A08-4476-868A-B730AD73F3BD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XO Orie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XO Orie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XO Orie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XO Orie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XO Orie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XO Orie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XO Orie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XO Orie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XO Orie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XO Orie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XO Orie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XO Orie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XO Orie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endParaRPr b="0" lang="ru-RU" sz="3200" spc="-1" strike="noStrike">
              <a:latin typeface="XO Orie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XO Orie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XO Orie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XO Orie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XO Orie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XO Orie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XO Orie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5.jpeg"/><Relationship Id="rId3" Type="http://schemas.openxmlformats.org/officeDocument/2006/relationships/image" Target="../media/image6.png"/><Relationship Id="rId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Рисунок 6" descr=""/>
          <p:cNvPicPr/>
          <p:nvPr/>
        </p:nvPicPr>
        <p:blipFill>
          <a:blip r:embed="rId2"/>
          <a:stretch/>
        </p:blipFill>
        <p:spPr>
          <a:xfrm>
            <a:off x="611640" y="1484640"/>
            <a:ext cx="8327160" cy="5144040"/>
          </a:xfrm>
          <a:prstGeom prst="rect">
            <a:avLst/>
          </a:prstGeom>
          <a:ln w="0">
            <a:noFill/>
          </a:ln>
        </p:spPr>
      </p:pic>
      <p:pic>
        <p:nvPicPr>
          <p:cNvPr id="1" name="Picture 2" descr="D:\Work\Bachti\!!!ВНУТРЕННИЕ\декабрь\презентация\gerb_obl.png"/>
          <p:cNvPicPr/>
          <p:nvPr/>
        </p:nvPicPr>
        <p:blipFill>
          <a:blip r:embed="rId3"/>
          <a:stretch/>
        </p:blipFill>
        <p:spPr>
          <a:xfrm>
            <a:off x="895680" y="121680"/>
            <a:ext cx="867240" cy="935280"/>
          </a:xfrm>
          <a:prstGeom prst="rect">
            <a:avLst/>
          </a:prstGeom>
          <a:ln w="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ru-RU" sz="4400" spc="-1" strike="noStrike">
                <a:latin typeface="XO Oriel"/>
              </a:rPr>
              <a:t>Для правки текста заглавия щёлкните мышью</a:t>
            </a:r>
            <a:endParaRPr b="0" lang="ru-RU" sz="4400" spc="-1" strike="noStrike">
              <a:latin typeface="XO Orie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XO Oriel"/>
              </a:rPr>
              <a:t>Для правки структуры щёлкните мышью</a:t>
            </a:r>
            <a:endParaRPr b="0" lang="ru-RU" sz="3200" spc="-1" strike="noStrike">
              <a:latin typeface="XO Orie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XO Oriel"/>
              </a:rPr>
              <a:t>Второй уровень структуры</a:t>
            </a:r>
            <a:endParaRPr b="0" lang="ru-RU" sz="2800" spc="-1" strike="noStrike">
              <a:latin typeface="XO Orie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XO Oriel"/>
              </a:rPr>
              <a:t>Третий уровень структуры</a:t>
            </a:r>
            <a:endParaRPr b="0" lang="ru-RU" sz="2400" spc="-1" strike="noStrike">
              <a:latin typeface="XO Orie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XO Oriel"/>
              </a:rPr>
              <a:t>Четвёртый уровень структуры</a:t>
            </a:r>
            <a:endParaRPr b="0" lang="ru-RU" sz="2000" spc="-1" strike="noStrike">
              <a:latin typeface="XO Orie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XO Oriel"/>
              </a:rPr>
              <a:t>Пятый уровень структуры</a:t>
            </a:r>
            <a:endParaRPr b="0" lang="ru-RU" sz="2000" spc="-1" strike="noStrike">
              <a:latin typeface="XO Orie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XO Oriel"/>
              </a:rPr>
              <a:t>Шестой уровень структуры</a:t>
            </a:r>
            <a:endParaRPr b="0" lang="ru-RU" sz="2000" spc="-1" strike="noStrike">
              <a:latin typeface="XO Orie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XO Oriel"/>
              </a:rPr>
              <a:t>Седьмой уровень структуры</a:t>
            </a:r>
            <a:endParaRPr b="0" lang="ru-RU" sz="2000" spc="-1" strike="noStrike">
              <a:latin typeface="XO Orie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Рисунок 6" descr=""/>
          <p:cNvPicPr/>
          <p:nvPr/>
        </p:nvPicPr>
        <p:blipFill>
          <a:blip r:embed="rId2"/>
          <a:stretch/>
        </p:blipFill>
        <p:spPr>
          <a:xfrm>
            <a:off x="-10440" y="0"/>
            <a:ext cx="777600" cy="1263600"/>
          </a:xfrm>
          <a:prstGeom prst="rect">
            <a:avLst/>
          </a:prstGeom>
          <a:ln w="0">
            <a:noFill/>
          </a:ln>
        </p:spPr>
      </p:pic>
      <p:pic>
        <p:nvPicPr>
          <p:cNvPr id="41" name="Picture 2" descr="D:\Work\Bachti\!!!ВНУТРЕННИЕ\декабрь\презентация\фотозона размер.png"/>
          <p:cNvPicPr/>
          <p:nvPr/>
        </p:nvPicPr>
        <p:blipFill>
          <a:blip r:embed="rId3"/>
          <a:stretch/>
        </p:blipFill>
        <p:spPr>
          <a:xfrm>
            <a:off x="7781760" y="121680"/>
            <a:ext cx="1176120" cy="930240"/>
          </a:xfrm>
          <a:prstGeom prst="rect">
            <a:avLst/>
          </a:prstGeom>
          <a:ln w="0">
            <a:noFill/>
          </a:ln>
        </p:spPr>
      </p:pic>
      <p:sp>
        <p:nvSpPr>
          <p:cNvPr id="42" name="PlaceHolder 1"/>
          <p:cNvSpPr>
            <a:spLocks noGrp="1"/>
          </p:cNvSpPr>
          <p:nvPr>
            <p:ph type="ftr" idx="1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latin typeface="Tinos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sldNum" idx="2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8b8b8b"/>
                </a:solidFill>
                <a:latin typeface="Arial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fld id="{A28FB6FD-213C-42B7-856E-75F2E7FC5EB7}" type="slidenum">
              <a:rPr b="0" lang="ru-RU" sz="1200" spc="-1" strike="noStrike">
                <a:solidFill>
                  <a:srgbClr val="8b8b8b"/>
                </a:solidFill>
                <a:latin typeface="Arial"/>
              </a:rPr>
              <a:t>&lt;номер&gt;</a:t>
            </a:fld>
            <a:endParaRPr b="0" lang="ru-RU" sz="1200" spc="-1" strike="noStrike">
              <a:latin typeface="Tinos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dt" idx="3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>
              <a:defRPr b="0" lang="ru-RU" sz="1400" spc="-1" strike="noStrike">
                <a:latin typeface="Tinos"/>
              </a:defRPr>
            </a:lvl1pPr>
          </a:lstStyle>
          <a:p>
            <a:r>
              <a:rPr b="0" lang="ru-RU" sz="1400" spc="-1" strike="noStrike">
                <a:latin typeface="Tinos"/>
              </a:rPr>
              <a:t>&lt;дата/время&gt;</a:t>
            </a:r>
            <a:endParaRPr b="0" lang="ru-RU" sz="1400" spc="-1" strike="noStrike">
              <a:latin typeface="Tinos"/>
            </a:endParaRPr>
          </a:p>
        </p:txBody>
      </p:sp>
      <p:sp>
        <p:nvSpPr>
          <p:cNvPr id="45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ru-RU" sz="4400" spc="-1" strike="noStrike">
                <a:latin typeface="XO Oriel"/>
              </a:rPr>
              <a:t>Для правки текста заглавия щёлкните мышью</a:t>
            </a:r>
            <a:endParaRPr b="0" lang="ru-RU" sz="4400" spc="-1" strike="noStrike">
              <a:latin typeface="XO Oriel"/>
            </a:endParaRPr>
          </a:p>
        </p:txBody>
      </p:sp>
      <p:sp>
        <p:nvSpPr>
          <p:cNvPr id="46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XO Oriel"/>
              </a:rPr>
              <a:t>Для правки структуры щёлкните мышью</a:t>
            </a:r>
            <a:endParaRPr b="0" lang="ru-RU" sz="3200" spc="-1" strike="noStrike">
              <a:latin typeface="XO Orie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XO Oriel"/>
              </a:rPr>
              <a:t>Второй уровень структуры</a:t>
            </a:r>
            <a:endParaRPr b="0" lang="ru-RU" sz="2800" spc="-1" strike="noStrike">
              <a:latin typeface="XO Orie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XO Oriel"/>
              </a:rPr>
              <a:t>Третий уровень структуры</a:t>
            </a:r>
            <a:endParaRPr b="0" lang="ru-RU" sz="2400" spc="-1" strike="noStrike">
              <a:latin typeface="XO Orie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XO Oriel"/>
              </a:rPr>
              <a:t>Четвёртый уровень структуры</a:t>
            </a:r>
            <a:endParaRPr b="0" lang="ru-RU" sz="2000" spc="-1" strike="noStrike">
              <a:latin typeface="XO Orie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XO Oriel"/>
              </a:rPr>
              <a:t>Пятый уровень структуры</a:t>
            </a:r>
            <a:endParaRPr b="0" lang="ru-RU" sz="2000" spc="-1" strike="noStrike">
              <a:latin typeface="XO Orie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XO Oriel"/>
              </a:rPr>
              <a:t>Шестой уровень структуры</a:t>
            </a:r>
            <a:endParaRPr b="0" lang="ru-RU" sz="2000" spc="-1" strike="noStrike">
              <a:latin typeface="XO Orie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XO Oriel"/>
              </a:rPr>
              <a:t>Седьмой уровень структуры</a:t>
            </a:r>
            <a:endParaRPr b="0" lang="ru-RU" sz="2000" spc="-1" strike="noStrike">
              <a:latin typeface="XO Orie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Рисунок 6" descr=""/>
          <p:cNvPicPr/>
          <p:nvPr/>
        </p:nvPicPr>
        <p:blipFill>
          <a:blip r:embed="rId2"/>
          <a:stretch/>
        </p:blipFill>
        <p:spPr>
          <a:xfrm>
            <a:off x="611640" y="1484640"/>
            <a:ext cx="8327160" cy="5144040"/>
          </a:xfrm>
          <a:prstGeom prst="rect">
            <a:avLst/>
          </a:prstGeom>
          <a:ln w="0">
            <a:noFill/>
          </a:ln>
        </p:spPr>
      </p:pic>
      <p:pic>
        <p:nvPicPr>
          <p:cNvPr id="84" name="Picture 2" descr="D:\Work\Bachti\!!!ВНУТРЕННИЕ\декабрь\презентация\gerb_obl.png"/>
          <p:cNvPicPr/>
          <p:nvPr/>
        </p:nvPicPr>
        <p:blipFill>
          <a:blip r:embed="rId3"/>
          <a:stretch/>
        </p:blipFill>
        <p:spPr>
          <a:xfrm>
            <a:off x="895680" y="121680"/>
            <a:ext cx="867240" cy="935280"/>
          </a:xfrm>
          <a:prstGeom prst="rect">
            <a:avLst/>
          </a:prstGeom>
          <a:ln w="0">
            <a:noFill/>
          </a:ln>
        </p:spPr>
      </p:pic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ru-RU" sz="4400" spc="-1" strike="noStrike">
                <a:latin typeface="XO Oriel"/>
              </a:rPr>
              <a:t>Для правки текста заглавия щёлкните мышью</a:t>
            </a:r>
            <a:endParaRPr b="0" lang="ru-RU" sz="4400" spc="-1" strike="noStrike">
              <a:latin typeface="XO Orie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XO Oriel"/>
              </a:rPr>
              <a:t>Для правки структуры щёлкните мышью</a:t>
            </a:r>
            <a:endParaRPr b="0" lang="ru-RU" sz="3200" spc="-1" strike="noStrike">
              <a:latin typeface="XO Orie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XO Oriel"/>
              </a:rPr>
              <a:t>Второй уровень структуры</a:t>
            </a:r>
            <a:endParaRPr b="0" lang="ru-RU" sz="2800" spc="-1" strike="noStrike">
              <a:latin typeface="XO Orie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XO Oriel"/>
              </a:rPr>
              <a:t>Третий уровень структуры</a:t>
            </a:r>
            <a:endParaRPr b="0" lang="ru-RU" sz="2400" spc="-1" strike="noStrike">
              <a:latin typeface="XO Orie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XO Oriel"/>
              </a:rPr>
              <a:t>Четвёртый уровень структуры</a:t>
            </a:r>
            <a:endParaRPr b="0" lang="ru-RU" sz="2000" spc="-1" strike="noStrike">
              <a:latin typeface="XO Orie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XO Oriel"/>
              </a:rPr>
              <a:t>Пятый уровень структуры</a:t>
            </a:r>
            <a:endParaRPr b="0" lang="ru-RU" sz="2000" spc="-1" strike="noStrike">
              <a:latin typeface="XO Orie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XO Oriel"/>
              </a:rPr>
              <a:t>Шестой уровень структуры</a:t>
            </a:r>
            <a:endParaRPr b="0" lang="ru-RU" sz="2000" spc="-1" strike="noStrike">
              <a:latin typeface="XO Orie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XO Oriel"/>
              </a:rPr>
              <a:t>Седьмой уровень структуры</a:t>
            </a:r>
            <a:endParaRPr b="0" lang="ru-RU" sz="2000" spc="-1" strike="noStrike">
              <a:latin typeface="XO Orie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jpeg"/><Relationship Id="rId3" Type="http://schemas.openxmlformats.org/officeDocument/2006/relationships/image" Target="../media/image9.jpeg"/><Relationship Id="rId4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chart" Target="../charts/chart1.xml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image" Target="../media/image13.png"/><Relationship Id="rId3" Type="http://schemas.openxmlformats.org/officeDocument/2006/relationships/image" Target="../media/image14.jpeg"/><Relationship Id="rId4" Type="http://schemas.microsoft.com/office/2007/relationships/hdphoto" Target="../media/hdphoto1.wdp"/><Relationship Id="rId5" Type="http://schemas.openxmlformats.org/officeDocument/2006/relationships/image" Target="../media/image15.png"/><Relationship Id="rId6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image" Target="../media/image17.png"/><Relationship Id="rId3" Type="http://schemas.openxmlformats.org/officeDocument/2006/relationships/image" Target="../media/image18.jpeg"/><Relationship Id="rId4" Type="http://schemas.openxmlformats.org/officeDocument/2006/relationships/image" Target="../media/image19.png"/><Relationship Id="rId5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image" Target="../media/image21.jpeg"/><Relationship Id="rId3" Type="http://schemas.openxmlformats.org/officeDocument/2006/relationships/image" Target="../media/image22.png"/><Relationship Id="rId4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251640" y="1792440"/>
            <a:ext cx="8640360" cy="2061360"/>
          </a:xfrm>
          <a:prstGeom prst="rect">
            <a:avLst/>
          </a:prstGeom>
          <a:noFill/>
          <a:ln w="25560">
            <a:noFill/>
          </a:ln>
          <a:effectLst>
            <a:outerShdw dist="228593" dir="2700000" blurRad="190440" rotWithShape="0">
              <a:srgbClr val="000000">
                <a:alpha val="30000"/>
              </a:srgbClr>
            </a:outerShdw>
          </a:effectLst>
        </p:spPr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2800" spc="-1" strike="noStrike">
                <a:solidFill>
                  <a:srgbClr val="000000"/>
                </a:solidFill>
                <a:latin typeface="Times New Roman"/>
              </a:rPr>
              <a:t>Оптимизация процесса проведения психолого-медико-педагогического консилиума (ПМПК) </a:t>
            </a:r>
            <a:br>
              <a:rPr sz="2800"/>
            </a:b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в Муниципальном казенном учреждении </a:t>
            </a:r>
            <a:br>
              <a:rPr sz="1800"/>
            </a:b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«Социально-реабилитационный центр для несовершеннолетних</a:t>
            </a:r>
            <a:br>
              <a:rPr sz="1800"/>
            </a:b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 «Теплый дом» </a:t>
            </a:r>
            <a:br>
              <a:rPr sz="1800"/>
            </a:b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Беловского городского округа </a:t>
            </a:r>
            <a:endParaRPr b="0" lang="ru-RU" sz="1800" spc="-1" strike="noStrike">
              <a:latin typeface="XO Oriel"/>
            </a:endParaRPr>
          </a:p>
        </p:txBody>
      </p:sp>
      <p:sp>
        <p:nvSpPr>
          <p:cNvPr id="130" name="Содержимое 4"/>
          <p:cNvSpPr/>
          <p:nvPr/>
        </p:nvSpPr>
        <p:spPr>
          <a:xfrm>
            <a:off x="7715160" y="214200"/>
            <a:ext cx="928080" cy="928080"/>
          </a:xfrm>
          <a:prstGeom prst="ellipse">
            <a:avLst/>
          </a:prstGeom>
          <a:blipFill rotWithShape="0">
            <a:blip r:embed="rId1"/>
            <a:srcRect/>
            <a:stretch/>
          </a:blipFill>
          <a:ln cap="rnd" w="19050">
            <a:solidFill>
              <a:srgbClr val="ffff00"/>
            </a:solidFill>
            <a:round/>
          </a:ln>
          <a:effectLst>
            <a:outerShdw blurRad="380880" dir="5400000" dist="291960" rotWithShape="0" sx="-80000" sy="-18000">
              <a:srgbClr val="000000">
                <a:alpha val="22000"/>
              </a:srgbClr>
            </a:outerShdw>
          </a:effectLst>
          <a:scene3d>
            <a:camera prst="orthographicFront"/>
            <a:lightRig dir="t" rig="contrasting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  <p:style>
          <a:lnRef idx="0"/>
          <a:fillRef idx="0"/>
          <a:effectRef idx="0"/>
          <a:fontRef idx="minor"/>
        </p:style>
      </p:sp>
      <p:pic>
        <p:nvPicPr>
          <p:cNvPr id="131" name="Picture 2" descr="D:\Work\Bachti\!!!ВНУТРЕННИЕ\декабрь\презентация\gerb_obl.png"/>
          <p:cNvPicPr/>
          <p:nvPr/>
        </p:nvPicPr>
        <p:blipFill>
          <a:blip r:embed="rId2"/>
          <a:stretch/>
        </p:blipFill>
        <p:spPr>
          <a:xfrm>
            <a:off x="571320" y="0"/>
            <a:ext cx="1642320" cy="1213560"/>
          </a:xfrm>
          <a:prstGeom prst="rect">
            <a:avLst/>
          </a:prstGeom>
          <a:ln w="0">
            <a:noFill/>
          </a:ln>
        </p:spPr>
      </p:pic>
      <p:pic>
        <p:nvPicPr>
          <p:cNvPr id="132" name="Рисунок 6" descr="БеловоГО-ПП-04"/>
          <p:cNvPicPr/>
          <p:nvPr/>
        </p:nvPicPr>
        <p:blipFill>
          <a:blip r:embed="rId3"/>
          <a:stretch/>
        </p:blipFill>
        <p:spPr>
          <a:xfrm>
            <a:off x="142920" y="142920"/>
            <a:ext cx="647280" cy="1079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" name="Диаграмма 4"/>
          <p:cNvGraphicFramePr/>
          <p:nvPr/>
        </p:nvGraphicFramePr>
        <p:xfrm>
          <a:off x="539640" y="1989000"/>
          <a:ext cx="7959240" cy="4535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248" name="Скругленный прямоугольник 12"/>
          <p:cNvSpPr/>
          <p:nvPr/>
        </p:nvSpPr>
        <p:spPr>
          <a:xfrm>
            <a:off x="423720" y="1412640"/>
            <a:ext cx="8136360" cy="1151280"/>
          </a:xfrm>
          <a:prstGeom prst="roundRect">
            <a:avLst>
              <a:gd name="adj" fmla="val 16667"/>
            </a:avLst>
          </a:prstGeom>
          <a:solidFill>
            <a:srgbClr val="ff2f2f"/>
          </a:solidFill>
          <a:ln>
            <a:noFill/>
          </a:ln>
          <a:effectLst>
            <a:outerShdw algn="ctr" blurRad="190440" dir="2700000" dist="228593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Сокращение временных затрат на предоставление информации специалистами для заседания ПМПК и  на оформление документации,</a:t>
            </a:r>
            <a:endParaRPr b="0" lang="ru-RU" sz="18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на 1 человека </a:t>
            </a:r>
            <a:endParaRPr b="0" lang="ru-RU" sz="1800" spc="-1" strike="noStrike">
              <a:latin typeface="XO Oriel"/>
            </a:endParaRPr>
          </a:p>
        </p:txBody>
      </p:sp>
      <p:sp>
        <p:nvSpPr>
          <p:cNvPr id="249" name="PlaceHolder 1"/>
          <p:cNvSpPr>
            <a:spLocks noGrp="1"/>
          </p:cNvSpPr>
          <p:nvPr>
            <p:ph type="title"/>
          </p:nvPr>
        </p:nvSpPr>
        <p:spPr>
          <a:xfrm>
            <a:off x="1087920" y="188640"/>
            <a:ext cx="6617880" cy="766800"/>
          </a:xfrm>
          <a:prstGeom prst="rect">
            <a:avLst/>
          </a:prstGeom>
          <a:gradFill rotWithShape="0">
            <a:gsLst>
              <a:gs pos="0">
                <a:srgbClr val="00b050"/>
              </a:gs>
              <a:gs pos="100000">
                <a:srgbClr val="0070c0"/>
              </a:gs>
            </a:gsLst>
            <a:lin ang="16200000"/>
          </a:gradFill>
          <a:ln w="0">
            <a:noFill/>
          </a:ln>
          <a:effectLst>
            <a:outerShdw dist="228593" dir="2700000" blurRad="190440" rotWithShape="0">
              <a:srgbClr val="000000">
                <a:alpha val="30000"/>
              </a:srgbClr>
            </a:outerShdw>
          </a:effectLst>
        </p:spPr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3600" spc="-1" strike="noStrike">
                <a:solidFill>
                  <a:srgbClr val="000000"/>
                </a:solidFill>
                <a:latin typeface="Times New Roman"/>
              </a:rPr>
              <a:t>Полученные результаты</a:t>
            </a:r>
            <a:endParaRPr b="0" lang="ru-RU" sz="3600" spc="-1" strike="noStrike">
              <a:latin typeface="XO Orie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PlaceHolder 1"/>
          <p:cNvSpPr>
            <a:spLocks noGrp="1"/>
          </p:cNvSpPr>
          <p:nvPr>
            <p:ph type="title"/>
          </p:nvPr>
        </p:nvSpPr>
        <p:spPr>
          <a:xfrm>
            <a:off x="954000" y="260640"/>
            <a:ext cx="6696000" cy="652320"/>
          </a:xfrm>
          <a:prstGeom prst="rect">
            <a:avLst/>
          </a:prstGeom>
          <a:gradFill rotWithShape="0">
            <a:gsLst>
              <a:gs pos="0">
                <a:srgbClr val="00b050"/>
              </a:gs>
              <a:gs pos="100000">
                <a:srgbClr val="0070c0"/>
              </a:gs>
            </a:gsLst>
            <a:lin ang="16200000"/>
          </a:gradFill>
          <a:ln w="0">
            <a:noFill/>
          </a:ln>
          <a:effectLst>
            <a:outerShdw dist="228593" dir="2700000" blurRad="190440" rotWithShape="0">
              <a:srgbClr val="000000">
                <a:alpha val="30000"/>
              </a:srgbClr>
            </a:outerShdw>
          </a:effectLst>
        </p:spPr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2800" spc="-1" strike="noStrike">
                <a:solidFill>
                  <a:srgbClr val="000000"/>
                </a:solidFill>
                <a:latin typeface="Times New Roman"/>
              </a:rPr>
              <a:t>ВИЗУАЛИЗАЦИЯ РЕЗУЛЬТАТОВ</a:t>
            </a:r>
            <a:endParaRPr b="0" lang="ru-RU" sz="2800" spc="-1" strike="noStrike">
              <a:latin typeface="XO Oriel"/>
            </a:endParaRPr>
          </a:p>
        </p:txBody>
      </p:sp>
      <p:sp>
        <p:nvSpPr>
          <p:cNvPr id="251" name="Прямоугольник 4"/>
          <p:cNvSpPr/>
          <p:nvPr/>
        </p:nvSpPr>
        <p:spPr>
          <a:xfrm>
            <a:off x="859320" y="1052640"/>
            <a:ext cx="7488000" cy="146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ru-RU" sz="1800" spc="-1" strike="noStrike" u="sng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Проблема 2: 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Большие временные затраты на заслушивание каждого специалиста.  </a:t>
            </a:r>
            <a:endParaRPr b="0" lang="ru-RU" sz="18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r>
              <a:rPr b="1" lang="ru-RU" sz="1800" spc="-1" strike="noStrike" u="sng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Причина: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Каждый специалист зачитывал, ранее подготовленную,  развернутую информацию о воспитаннике с момента рождения и его семье.</a:t>
            </a:r>
            <a:endParaRPr b="0" lang="ru-RU" sz="1800" spc="-1" strike="noStrike">
              <a:latin typeface="XO Oriel"/>
            </a:endParaRPr>
          </a:p>
        </p:txBody>
      </p:sp>
      <p:sp>
        <p:nvSpPr>
          <p:cNvPr id="252" name="Прямоугольник 5"/>
          <p:cNvSpPr/>
          <p:nvPr/>
        </p:nvSpPr>
        <p:spPr>
          <a:xfrm>
            <a:off x="4356000" y="2349000"/>
            <a:ext cx="4319640" cy="2375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3" name="Прямоугольник 6"/>
          <p:cNvSpPr/>
          <p:nvPr/>
        </p:nvSpPr>
        <p:spPr>
          <a:xfrm>
            <a:off x="4550040" y="2315160"/>
            <a:ext cx="4571280" cy="146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ru-RU" sz="1800" spc="-1" strike="noStrike" u="sng">
                <a:solidFill>
                  <a:srgbClr val="ff0000"/>
                </a:solidFill>
                <a:uFillTx/>
                <a:latin typeface="Times New Roman"/>
                <a:ea typeface="DejaVu Sans"/>
              </a:rPr>
              <a:t>Решение:</a:t>
            </a:r>
            <a:endParaRPr b="0" lang="ru-RU" sz="18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специалисты высылают в электронном виде секретарю необходимую информацию о воспитаннике и его семье </a:t>
            </a:r>
            <a:endParaRPr b="0" lang="ru-RU" sz="18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(которую ранее зачитывали)</a:t>
            </a:r>
            <a:endParaRPr b="0" lang="ru-RU" sz="1800" spc="-1" strike="noStrike">
              <a:latin typeface="XO Oriel"/>
            </a:endParaRPr>
          </a:p>
        </p:txBody>
      </p:sp>
      <p:pic>
        <p:nvPicPr>
          <p:cNvPr id="254" name="Picture 2" descr=""/>
          <p:cNvPicPr/>
          <p:nvPr/>
        </p:nvPicPr>
        <p:blipFill>
          <a:blip r:embed="rId1"/>
          <a:stretch/>
        </p:blipFill>
        <p:spPr>
          <a:xfrm>
            <a:off x="304920" y="2927520"/>
            <a:ext cx="3964680" cy="2519640"/>
          </a:xfrm>
          <a:prstGeom prst="rect">
            <a:avLst/>
          </a:prstGeom>
          <a:ln w="0">
            <a:noFill/>
          </a:ln>
          <a:effectLst>
            <a:outerShdw algn="ctr" blurRad="190440" dir="2700000" dist="228593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255" name="Picture 3" descr="D:\ПМПК Лин-проект (фото)\2021-09-22_15-59-37.png"/>
          <p:cNvPicPr/>
          <p:nvPr/>
        </p:nvPicPr>
        <p:blipFill>
          <a:blip r:embed="rId2"/>
          <a:stretch/>
        </p:blipFill>
        <p:spPr>
          <a:xfrm>
            <a:off x="4625280" y="3768840"/>
            <a:ext cx="3114360" cy="2496600"/>
          </a:xfrm>
          <a:prstGeom prst="rect">
            <a:avLst/>
          </a:prstGeom>
          <a:ln w="0">
            <a:noFill/>
          </a:ln>
          <a:effectLst>
            <a:outerShdw algn="ctr" blurRad="190440" dir="2700000" dist="228593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256" name="TextBox 2"/>
          <p:cNvSpPr/>
          <p:nvPr/>
        </p:nvSpPr>
        <p:spPr>
          <a:xfrm>
            <a:off x="720720" y="5579280"/>
            <a:ext cx="3361320" cy="302760"/>
          </a:xfrm>
          <a:prstGeom prst="rect">
            <a:avLst/>
          </a:prstGeom>
          <a:solidFill>
            <a:srgbClr val="ffffff"/>
          </a:solidFill>
          <a:ln>
            <a:solidFill>
              <a:srgbClr val="4f81bd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Заслушивание специалистов на ПМПК</a:t>
            </a:r>
            <a:endParaRPr b="0" lang="ru-RU" sz="1400" spc="-1" strike="noStrike">
              <a:latin typeface="XO Oriel"/>
            </a:endParaRPr>
          </a:p>
        </p:txBody>
      </p:sp>
      <p:sp>
        <p:nvSpPr>
          <p:cNvPr id="257" name="TextBox 10"/>
          <p:cNvSpPr/>
          <p:nvPr/>
        </p:nvSpPr>
        <p:spPr>
          <a:xfrm>
            <a:off x="5508000" y="5471640"/>
            <a:ext cx="2951640" cy="515880"/>
          </a:xfrm>
          <a:prstGeom prst="rect">
            <a:avLst/>
          </a:prstGeom>
          <a:solidFill>
            <a:srgbClr val="ffffff"/>
          </a:solidFill>
          <a:ln>
            <a:solidFill>
              <a:srgbClr val="4f81bd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Сбор информации в электронном виде для заседания</a:t>
            </a:r>
            <a:endParaRPr b="0" lang="ru-RU" sz="1400" spc="-1" strike="noStrike">
              <a:latin typeface="XO Orie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D85A355-4278-46F9-8EFC-826128C1F50A}" type="slidenum">
              <a:t>11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PlaceHolder 1"/>
          <p:cNvSpPr>
            <a:spLocks noGrp="1"/>
          </p:cNvSpPr>
          <p:nvPr>
            <p:ph type="title"/>
          </p:nvPr>
        </p:nvSpPr>
        <p:spPr>
          <a:xfrm>
            <a:off x="1115640" y="188640"/>
            <a:ext cx="6559560" cy="647280"/>
          </a:xfrm>
          <a:prstGeom prst="rect">
            <a:avLst/>
          </a:prstGeom>
          <a:gradFill rotWithShape="0">
            <a:gsLst>
              <a:gs pos="0">
                <a:srgbClr val="00b050"/>
              </a:gs>
              <a:gs pos="100000">
                <a:srgbClr val="0070c0"/>
              </a:gs>
            </a:gsLst>
            <a:lin ang="16200000"/>
          </a:gradFill>
          <a:ln w="0">
            <a:noFill/>
          </a:ln>
          <a:effectLst>
            <a:outerShdw dist="228593" dir="2700000" blurRad="190440" rotWithShape="0">
              <a:srgbClr val="000000">
                <a:alpha val="30000"/>
              </a:srgbClr>
            </a:outerShdw>
          </a:effectLst>
        </p:spPr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3200" spc="-1" strike="noStrike">
                <a:solidFill>
                  <a:srgbClr val="000000"/>
                </a:solidFill>
                <a:latin typeface="Times New Roman"/>
              </a:rPr>
              <a:t>ВИЗУАЛИЗАЦИЯ РЕЗУЛЬТАТОВ</a:t>
            </a:r>
            <a:endParaRPr b="0" lang="ru-RU" sz="3200" spc="-1" strike="noStrike">
              <a:latin typeface="XO Oriel"/>
            </a:endParaRPr>
          </a:p>
        </p:txBody>
      </p:sp>
      <p:sp>
        <p:nvSpPr>
          <p:cNvPr id="259" name="Прямоугольник 8"/>
          <p:cNvSpPr/>
          <p:nvPr/>
        </p:nvSpPr>
        <p:spPr>
          <a:xfrm>
            <a:off x="428760" y="1214280"/>
            <a:ext cx="8208360" cy="200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100000"/>
              </a:lnSpc>
              <a:buNone/>
            </a:pPr>
            <a:r>
              <a:rPr b="1" lang="ru-RU" sz="1800" spc="-1" strike="noStrike" u="sng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Проблемы </a:t>
            </a:r>
            <a:endParaRPr b="0" lang="ru-RU" sz="1800" spc="-1" strike="noStrike">
              <a:latin typeface="XO Oriel"/>
            </a:endParaRPr>
          </a:p>
          <a:p>
            <a:pPr algn="just">
              <a:lnSpc>
                <a:spcPct val="100000"/>
              </a:lnSpc>
              <a:buNone/>
            </a:pPr>
            <a:r>
              <a:rPr b="1" lang="ru-RU" sz="1800" spc="-1" strike="noStrike" u="sng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№ </a:t>
            </a:r>
            <a:r>
              <a:rPr b="1" lang="ru-RU" sz="1800" spc="-1" strike="noStrike" u="sng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3:  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Рукописное конспектирование данных, полученных от всех специалистов на заседании ПМПК и внесение их в журналы;</a:t>
            </a:r>
            <a:endParaRPr b="0" lang="ru-RU" sz="1800" spc="-1" strike="noStrike">
              <a:latin typeface="XO Oriel"/>
            </a:endParaRPr>
          </a:p>
          <a:p>
            <a:pPr algn="just">
              <a:lnSpc>
                <a:spcPct val="100000"/>
              </a:lnSpc>
              <a:buNone/>
            </a:pPr>
            <a:r>
              <a:rPr b="1" lang="ru-RU" sz="1800" spc="-1" strike="noStrike" u="sng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№ </a:t>
            </a:r>
            <a:r>
              <a:rPr b="1" lang="ru-RU" sz="1800" spc="-1" strike="noStrike" u="sng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4:  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Дублирование рукописных записей в программу </a:t>
            </a:r>
            <a:r>
              <a:rPr b="0" lang="en-US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Word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;</a:t>
            </a:r>
            <a:endParaRPr b="0" lang="ru-RU" sz="1800" spc="-1" strike="noStrike">
              <a:latin typeface="XO Oriel"/>
            </a:endParaRPr>
          </a:p>
          <a:p>
            <a:pPr algn="just">
              <a:lnSpc>
                <a:spcPct val="100000"/>
              </a:lnSpc>
              <a:buNone/>
            </a:pPr>
            <a:endParaRPr b="0" lang="ru-RU" sz="1800" spc="-1" strike="noStrike">
              <a:latin typeface="XO Oriel"/>
            </a:endParaRPr>
          </a:p>
          <a:p>
            <a:pPr algn="just">
              <a:lnSpc>
                <a:spcPct val="100000"/>
              </a:lnSpc>
              <a:buNone/>
            </a:pPr>
            <a:r>
              <a:rPr b="1" lang="ru-RU" sz="1800" spc="-1" strike="noStrike" u="sng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Причина: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Устоявшийся порядок работы специалистов с момента основания учреждения</a:t>
            </a:r>
            <a:endParaRPr b="0" lang="ru-RU" sz="1800" spc="-1" strike="noStrike">
              <a:latin typeface="XO Oriel"/>
            </a:endParaRPr>
          </a:p>
        </p:txBody>
      </p:sp>
      <p:pic>
        <p:nvPicPr>
          <p:cNvPr id="260" name="Picture 4" descr="D:\ПМПК Лин-проект (фото)\20210922_154615.jpg"/>
          <p:cNvPicPr/>
          <p:nvPr/>
        </p:nvPicPr>
        <p:blipFill>
          <a:blip r:embed="rId1"/>
          <a:srcRect l="0" t="0" r="0" b="22471"/>
          <a:stretch/>
        </p:blipFill>
        <p:spPr>
          <a:xfrm rot="21147600">
            <a:off x="329760" y="3358440"/>
            <a:ext cx="3209760" cy="2509920"/>
          </a:xfrm>
          <a:prstGeom prst="rect">
            <a:avLst/>
          </a:prstGeom>
          <a:ln w="0">
            <a:noFill/>
          </a:ln>
          <a:effectLst>
            <a:outerShdw algn="ctr" blurRad="190440" dir="2700000" dist="228593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261" name="Picture 5" descr=""/>
          <p:cNvPicPr/>
          <p:nvPr/>
        </p:nvPicPr>
        <p:blipFill>
          <a:blip r:embed="rId2"/>
          <a:srcRect l="6211" t="1730" r="5437" b="2864"/>
          <a:stretch/>
        </p:blipFill>
        <p:spPr>
          <a:xfrm rot="565200">
            <a:off x="6546600" y="3059280"/>
            <a:ext cx="2256840" cy="2996280"/>
          </a:xfrm>
          <a:prstGeom prst="rect">
            <a:avLst/>
          </a:prstGeom>
          <a:ln w="0">
            <a:noFill/>
          </a:ln>
          <a:effectLst>
            <a:outerShdw algn="ctr" blurRad="190440" dir="2700000" dist="228593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262" name="TextBox 13"/>
          <p:cNvSpPr/>
          <p:nvPr/>
        </p:nvSpPr>
        <p:spPr>
          <a:xfrm>
            <a:off x="1836720" y="6069600"/>
            <a:ext cx="3520440" cy="333000"/>
          </a:xfrm>
          <a:prstGeom prst="rect">
            <a:avLst/>
          </a:prstGeom>
          <a:solidFill>
            <a:srgbClr val="ffffff"/>
          </a:solidFill>
          <a:ln>
            <a:solidFill>
              <a:srgbClr val="4f81bd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ru-RU" sz="1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Документация заседаний ПМПК</a:t>
            </a:r>
            <a:endParaRPr b="0" lang="ru-RU" sz="1600" spc="-1" strike="noStrike">
              <a:latin typeface="XO Oriel"/>
            </a:endParaRPr>
          </a:p>
        </p:txBody>
      </p:sp>
      <p:pic>
        <p:nvPicPr>
          <p:cNvPr id="263" name="Picture 6" descr="D:\ПМПК Лин-проект (фото)\20210924_113353.jpg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5347" t="0" r="18413" b="0"/>
          <a:stretch/>
        </p:blipFill>
        <p:spPr>
          <a:xfrm rot="21283800">
            <a:off x="3673800" y="3193200"/>
            <a:ext cx="2419200" cy="1784880"/>
          </a:xfrm>
          <a:prstGeom prst="rect">
            <a:avLst/>
          </a:prstGeom>
          <a:ln w="0">
            <a:noFill/>
          </a:ln>
          <a:effectLst>
            <a:outerShdw algn="ctr" blurRad="190440" dir="2700000" dist="228593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264" name="Picture 3" descr=""/>
          <p:cNvPicPr/>
          <p:nvPr/>
        </p:nvPicPr>
        <p:blipFill>
          <a:blip r:embed="rId5"/>
          <a:srcRect l="4666" t="0" r="0" b="0"/>
          <a:stretch/>
        </p:blipFill>
        <p:spPr>
          <a:xfrm rot="1317600">
            <a:off x="5504760" y="4730760"/>
            <a:ext cx="2407320" cy="1739160"/>
          </a:xfrm>
          <a:prstGeom prst="rect">
            <a:avLst/>
          </a:prstGeom>
          <a:ln w="0">
            <a:noFill/>
          </a:ln>
          <a:effectLst>
            <a:outerShdw algn="ctr" blurRad="190440" dir="2700000" dist="228593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D093FE8-23D4-4300-91F7-F03C9C783BE9}" type="slidenum">
              <a:t>12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PlaceHolder 1"/>
          <p:cNvSpPr>
            <a:spLocks noGrp="1"/>
          </p:cNvSpPr>
          <p:nvPr>
            <p:ph type="title"/>
          </p:nvPr>
        </p:nvSpPr>
        <p:spPr>
          <a:xfrm>
            <a:off x="1143000" y="214200"/>
            <a:ext cx="6562440" cy="652320"/>
          </a:xfrm>
          <a:prstGeom prst="rect">
            <a:avLst/>
          </a:prstGeom>
          <a:gradFill rotWithShape="0">
            <a:gsLst>
              <a:gs pos="0">
                <a:srgbClr val="00b050"/>
              </a:gs>
              <a:gs pos="100000">
                <a:srgbClr val="0070c0"/>
              </a:gs>
            </a:gsLst>
            <a:lin ang="16200000"/>
          </a:gradFill>
          <a:ln w="0">
            <a:noFill/>
          </a:ln>
          <a:effectLst>
            <a:outerShdw dist="228593" dir="2700000" blurRad="190440" rotWithShape="0">
              <a:srgbClr val="000000">
                <a:alpha val="30000"/>
              </a:srgbClr>
            </a:outerShdw>
          </a:effectLst>
        </p:spPr>
        <p:txBody>
          <a:bodyPr lIns="90000" rIns="90000" tIns="45000" bIns="45000" anchor="ctr">
            <a:normAutofit fontScale="45000"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br>
              <a:rPr sz="2000"/>
            </a:br>
            <a:r>
              <a:rPr b="1" lang="ru-RU" sz="3100" spc="-1" strike="noStrike">
                <a:solidFill>
                  <a:srgbClr val="000000"/>
                </a:solidFill>
                <a:latin typeface="Times New Roman"/>
              </a:rPr>
              <a:t>ВИЗУАЛИЗАЦИЯ РЕЗУЛЬТАТОВ</a:t>
            </a:r>
            <a:br>
              <a:rPr sz="3100"/>
            </a:br>
            <a:endParaRPr b="0" lang="ru-RU" sz="3100" spc="-1" strike="noStrike">
              <a:latin typeface="XO Oriel"/>
            </a:endParaRPr>
          </a:p>
        </p:txBody>
      </p:sp>
      <p:sp>
        <p:nvSpPr>
          <p:cNvPr id="266" name="Прямоугольник 9"/>
          <p:cNvSpPr/>
          <p:nvPr/>
        </p:nvSpPr>
        <p:spPr>
          <a:xfrm>
            <a:off x="4644000" y="1412640"/>
            <a:ext cx="4247640" cy="2649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ru-RU" sz="2400" spc="-1" strike="noStrike" u="sng">
                <a:solidFill>
                  <a:srgbClr val="ff0000"/>
                </a:solidFill>
                <a:uFillTx/>
                <a:latin typeface="Times New Roman"/>
                <a:ea typeface="DejaVu Sans"/>
              </a:rPr>
              <a:t>Решение:</a:t>
            </a:r>
            <a:endParaRPr b="0" lang="ru-RU" sz="2400" spc="-1" strike="noStrike">
              <a:latin typeface="XO Orie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Изменили порядок ведения заседания ПМПК.</a:t>
            </a:r>
            <a:endParaRPr b="0" lang="ru-RU" sz="1800" spc="-1" strike="noStrike">
              <a:latin typeface="XO Orie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В журнал регистрации заседаний ПМПК фиксируется только результат заключения, вынесенного на ПМПК.</a:t>
            </a:r>
            <a:endParaRPr b="0" lang="ru-RU" sz="1800" spc="-1" strike="noStrike">
              <a:latin typeface="XO Orie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Разработано положение о проведении ПМПК.</a:t>
            </a:r>
            <a:endParaRPr b="0" lang="ru-RU" sz="18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endParaRPr b="0" lang="ru-RU" sz="1800" spc="-1" strike="noStrike">
              <a:latin typeface="XO Oriel"/>
            </a:endParaRPr>
          </a:p>
        </p:txBody>
      </p:sp>
      <p:pic>
        <p:nvPicPr>
          <p:cNvPr id="267" name="Picture 2" descr="D:\ПМПК Лин-проект (фото)\20210922_154445.jpg"/>
          <p:cNvPicPr/>
          <p:nvPr/>
        </p:nvPicPr>
        <p:blipFill>
          <a:blip r:embed="rId1"/>
          <a:srcRect l="3766" t="-479" r="8216" b="0"/>
          <a:stretch/>
        </p:blipFill>
        <p:spPr>
          <a:xfrm rot="21123000">
            <a:off x="213840" y="1397880"/>
            <a:ext cx="4285080" cy="3081240"/>
          </a:xfrm>
          <a:prstGeom prst="rect">
            <a:avLst/>
          </a:prstGeom>
          <a:ln w="0">
            <a:noFill/>
          </a:ln>
          <a:effectLst>
            <a:outerShdw algn="ctr" blurRad="190440" dir="2700000" dist="228593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268" name="Picture 3" descr=""/>
          <p:cNvPicPr/>
          <p:nvPr/>
        </p:nvPicPr>
        <p:blipFill>
          <a:blip r:embed="rId2"/>
          <a:srcRect l="775" t="1666" r="14591" b="2772"/>
          <a:stretch/>
        </p:blipFill>
        <p:spPr>
          <a:xfrm rot="21006000">
            <a:off x="437040" y="3894480"/>
            <a:ext cx="3119400" cy="2432880"/>
          </a:xfrm>
          <a:prstGeom prst="rect">
            <a:avLst/>
          </a:prstGeom>
          <a:ln w="0">
            <a:noFill/>
          </a:ln>
          <a:effectLst>
            <a:outerShdw algn="ctr" blurRad="190440" dir="2700000" dist="228593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269" name="Picture 2" descr="D:\ПМПК Лин-проект (фото)\IMG_20210928_111210.jpg"/>
          <p:cNvPicPr/>
          <p:nvPr/>
        </p:nvPicPr>
        <p:blipFill>
          <a:blip r:embed="rId3">
            <a:lum contrast="40000"/>
          </a:blip>
          <a:srcRect l="11073" t="0" r="3679" b="0"/>
          <a:stretch/>
        </p:blipFill>
        <p:spPr>
          <a:xfrm rot="5400000">
            <a:off x="6293160" y="3940560"/>
            <a:ext cx="2519640" cy="2216520"/>
          </a:xfrm>
          <a:prstGeom prst="rect">
            <a:avLst/>
          </a:prstGeom>
          <a:ln w="0">
            <a:noFill/>
          </a:ln>
        </p:spPr>
      </p:pic>
      <p:pic>
        <p:nvPicPr>
          <p:cNvPr id="270" name="Picture 2" descr="D:\ПМПК Лин-проект (фото)\2021-09-22_15-53-37.png"/>
          <p:cNvPicPr/>
          <p:nvPr/>
        </p:nvPicPr>
        <p:blipFill>
          <a:blip r:embed="rId4"/>
          <a:stretch/>
        </p:blipFill>
        <p:spPr>
          <a:xfrm>
            <a:off x="3276000" y="4293000"/>
            <a:ext cx="2725920" cy="2344320"/>
          </a:xfrm>
          <a:prstGeom prst="rect">
            <a:avLst/>
          </a:prstGeom>
          <a:ln w="0">
            <a:noFill/>
          </a:ln>
          <a:effectLst>
            <a:outerShdw algn="ctr" blurRad="190440" dir="2700000" dist="228593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19EF1AC-387B-41BB-96CA-C63ACE7D5067}" type="slidenum">
              <a:t>13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PlaceHolder 1"/>
          <p:cNvSpPr>
            <a:spLocks noGrp="1"/>
          </p:cNvSpPr>
          <p:nvPr>
            <p:ph type="title"/>
          </p:nvPr>
        </p:nvSpPr>
        <p:spPr>
          <a:xfrm>
            <a:off x="1043640" y="1628640"/>
            <a:ext cx="7056000" cy="2307600"/>
          </a:xfrm>
          <a:prstGeom prst="rect">
            <a:avLst/>
          </a:prstGeom>
          <a:noFill/>
          <a:ln w="0">
            <a:noFill/>
          </a:ln>
          <a:effectLst>
            <a:outerShdw dist="228593" dir="2700000" blurRad="190440" rotWithShape="0">
              <a:srgbClr val="000000">
                <a:alpha val="30000"/>
              </a:srgbClr>
            </a:outerShdw>
          </a:effectLst>
        </p:spPr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7200" spc="-1" strike="noStrike">
                <a:solidFill>
                  <a:srgbClr val="002060"/>
                </a:solidFill>
                <a:latin typeface="Times New Roman"/>
              </a:rPr>
              <a:t>Спасибо </a:t>
            </a:r>
            <a:br>
              <a:rPr sz="7200"/>
            </a:br>
            <a:r>
              <a:rPr b="1" lang="ru-RU" sz="7200" spc="-1" strike="noStrike">
                <a:solidFill>
                  <a:srgbClr val="002060"/>
                </a:solidFill>
                <a:latin typeface="Times New Roman"/>
              </a:rPr>
              <a:t>за внимание!</a:t>
            </a:r>
            <a:endParaRPr b="0" lang="ru-RU" sz="7200" spc="-1" strike="noStrike">
              <a:latin typeface="XO Oriel"/>
            </a:endParaRPr>
          </a:p>
        </p:txBody>
      </p:sp>
      <p:pic>
        <p:nvPicPr>
          <p:cNvPr id="272" name="Picture 2" descr="D:\Work\Bachti\!!!ВНУТРЕННИЕ\декабрь\презентация\gerb_obl.png"/>
          <p:cNvPicPr/>
          <p:nvPr/>
        </p:nvPicPr>
        <p:blipFill>
          <a:blip r:embed="rId1"/>
          <a:stretch/>
        </p:blipFill>
        <p:spPr>
          <a:xfrm>
            <a:off x="539640" y="0"/>
            <a:ext cx="1642320" cy="1213560"/>
          </a:xfrm>
          <a:prstGeom prst="rect">
            <a:avLst/>
          </a:prstGeom>
          <a:ln w="0">
            <a:noFill/>
          </a:ln>
        </p:spPr>
      </p:pic>
      <p:pic>
        <p:nvPicPr>
          <p:cNvPr id="273" name="Рисунок 3" descr="БеловоГО-ПП-04"/>
          <p:cNvPicPr/>
          <p:nvPr/>
        </p:nvPicPr>
        <p:blipFill>
          <a:blip r:embed="rId2"/>
          <a:stretch/>
        </p:blipFill>
        <p:spPr>
          <a:xfrm>
            <a:off x="142920" y="142920"/>
            <a:ext cx="647280" cy="1079280"/>
          </a:xfrm>
          <a:prstGeom prst="rect">
            <a:avLst/>
          </a:prstGeom>
          <a:ln w="0">
            <a:noFill/>
          </a:ln>
        </p:spPr>
      </p:pic>
      <p:sp>
        <p:nvSpPr>
          <p:cNvPr id="274" name="Содержимое 4"/>
          <p:cNvSpPr/>
          <p:nvPr/>
        </p:nvSpPr>
        <p:spPr>
          <a:xfrm>
            <a:off x="1907640" y="260640"/>
            <a:ext cx="996120" cy="996120"/>
          </a:xfrm>
          <a:prstGeom prst="ellipse">
            <a:avLst/>
          </a:prstGeom>
          <a:blipFill rotWithShape="0">
            <a:blip r:embed="rId3"/>
            <a:srcRect/>
            <a:stretch/>
          </a:blipFill>
          <a:ln cap="rnd" w="28575">
            <a:solidFill>
              <a:srgbClr val="ffff00"/>
            </a:solidFill>
            <a:round/>
          </a:ln>
          <a:scene3d>
            <a:camera prst="orthographicFront"/>
            <a:lightRig dir="t" rig="contrasting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" name="Объект 4"/>
          <p:cNvGraphicFramePr/>
          <p:nvPr/>
        </p:nvGraphicFramePr>
        <p:xfrm>
          <a:off x="137520" y="2482200"/>
          <a:ext cx="8783640" cy="3857760"/>
        </p:xfrm>
        <a:graphic>
          <a:graphicData uri="http://schemas.openxmlformats.org/drawingml/2006/table">
            <a:tbl>
              <a:tblPr/>
              <a:tblGrid>
                <a:gridCol w="933120"/>
                <a:gridCol w="1586520"/>
                <a:gridCol w="1224000"/>
                <a:gridCol w="1152000"/>
                <a:gridCol w="3888360"/>
              </a:tblGrid>
              <a:tr h="306720">
                <a:tc gridSpan="4"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1" lang="ru-RU" sz="1000" spc="-1" strike="noStrike" u="sng">
                          <a:solidFill>
                            <a:srgbClr val="ffffff"/>
                          </a:solidFill>
                          <a:uFillTx/>
                          <a:latin typeface="Times New Roman"/>
                        </a:rPr>
                        <a:t>Общие данные:</a:t>
                      </a:r>
                      <a:endParaRPr b="0" lang="ru-RU" sz="1000" spc="-1" strike="noStrike">
                        <a:latin typeface="XO Orie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marL="457200" indent="-457200" algn="just">
                        <a:lnSpc>
                          <a:spcPct val="115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1" lang="ru-RU" sz="1000" spc="-1" strike="noStrike" u="sng">
                          <a:solidFill>
                            <a:srgbClr val="ffffff"/>
                          </a:solidFill>
                          <a:uFillTx/>
                          <a:latin typeface="Times New Roman"/>
                        </a:rPr>
                        <a:t>Обоснование:</a:t>
                      </a:r>
                      <a:endParaRPr b="0" lang="ru-RU" sz="1000" spc="-1" strike="noStrike">
                        <a:latin typeface="XO Oriel"/>
                      </a:endParaRPr>
                    </a:p>
                    <a:p>
                      <a:pPr marL="457200" indent="-457200" algn="just">
                        <a:lnSpc>
                          <a:spcPct val="115000"/>
                        </a:lnSpc>
                        <a:buNone/>
                        <a:tabLst>
                          <a:tab algn="l" pos="0"/>
                        </a:tabLst>
                      </a:pPr>
                      <a:endParaRPr b="0" lang="ru-RU" sz="900" spc="-1" strike="noStrike">
                        <a:latin typeface="XO Orie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</a:tr>
              <a:tr h="33984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Заказчик:</a:t>
                      </a:r>
                      <a:endParaRPr b="0" lang="ru-RU" sz="1000" spc="-1" strike="noStrike">
                        <a:latin typeface="XO Orie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 gridSpan="3"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Латышкевич Л.А. - директор МКУ СРЦН «Теплый дом»</a:t>
                      </a:r>
                      <a:endParaRPr b="0" lang="ru-RU" sz="1000" spc="-1" strike="noStrike">
                        <a:latin typeface="XO Orie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rowSpan="5"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 b="0" lang="ru-RU" sz="1000" spc="-1" strike="noStrike">
                        <a:latin typeface="XO Oriel"/>
                      </a:endParaRPr>
                    </a:p>
                    <a:p>
                      <a:pPr marL="357120" indent="-35712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Calibri"/>
                        <a:buAutoNum type="arabicPeriod"/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Большие затраты времени в получении информации о рекомендованной индивидуальной программе социальной реабилитации;</a:t>
                      </a:r>
                      <a:endParaRPr b="0" lang="ru-RU" sz="1000" spc="-1" strike="noStrike">
                        <a:latin typeface="XO Oriel"/>
                      </a:endParaRPr>
                    </a:p>
                    <a:p>
                      <a:pPr marL="357120" indent="-35712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Calibri"/>
                        <a:buAutoNum type="arabicPeriod"/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Длительный процесс оформления протокола заседания;</a:t>
                      </a:r>
                      <a:endParaRPr b="0" lang="ru-RU" sz="1000" spc="-1" strike="noStrike">
                        <a:latin typeface="XO Oriel"/>
                      </a:endParaRPr>
                    </a:p>
                    <a:p>
                      <a:pPr marL="357120" indent="-35712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Calibri"/>
                        <a:buAutoNum type="arabicPeriod"/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Нерациональное использование и распределение рабочего времени специалистов отделений центра.</a:t>
                      </a:r>
                      <a:endParaRPr b="0" lang="ru-RU" sz="1000" spc="-1" strike="noStrike">
                        <a:latin typeface="XO Oriel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buNone/>
                        <a:tabLst>
                          <a:tab algn="l" pos="0"/>
                        </a:tabLst>
                      </a:pPr>
                      <a:endParaRPr b="0" lang="ru-RU" sz="1000" spc="-1" strike="noStrike">
                        <a:latin typeface="XO Oriel"/>
                      </a:endParaRPr>
                    </a:p>
                    <a:p>
                      <a:pPr marL="457200" algn="just">
                        <a:lnSpc>
                          <a:spcPct val="115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 b="0" lang="ru-RU" sz="1000" spc="-1" strike="noStrike">
                        <a:latin typeface="XO Orie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33984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Процесс</a:t>
                      </a: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: </a:t>
                      </a:r>
                      <a:endParaRPr b="0" lang="ru-RU" sz="1000" spc="-1" strike="noStrike">
                        <a:latin typeface="XO Orie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 gridSpan="3"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Оптимизация процесса проведения психолого-медико-педагогического консилиума (ПМПК) в МКУ СРЦН «Теплый дом»</a:t>
                      </a:r>
                      <a:r>
                        <a:rPr b="0" lang="ru-RU" sz="1000" spc="-1" strike="noStrike" u="sng">
                          <a:solidFill>
                            <a:srgbClr val="000000"/>
                          </a:solidFill>
                          <a:uFillTx/>
                          <a:latin typeface="Times New Roman"/>
                        </a:rPr>
                        <a:t>  </a:t>
                      </a:r>
                      <a:endParaRPr b="0" lang="ru-RU" sz="1000" spc="-1" strike="noStrike">
                        <a:latin typeface="XO Orie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33984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Границы</a:t>
                      </a: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процесса</a:t>
                      </a: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: </a:t>
                      </a:r>
                      <a:endParaRPr b="0" lang="ru-RU" sz="1000" spc="-1" strike="noStrike">
                        <a:latin typeface="XO Orie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 gridSpan="3"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 момента назначения даты проведения консилиума до момента регистрации в журнале протоколов заседаний ПМПК .</a:t>
                      </a:r>
                      <a:endParaRPr b="0" lang="ru-RU" sz="1000" spc="-1" strike="noStrike">
                        <a:latin typeface="XO Orie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33984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Руководитель</a:t>
                      </a: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проекта</a:t>
                      </a: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: </a:t>
                      </a:r>
                      <a:endParaRPr b="0" lang="ru-RU" sz="1000" spc="-1" strike="noStrike">
                        <a:latin typeface="XO Orie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 gridSpan="3"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Петрова Александра Николаевна, заместитель директора по В и РР</a:t>
                      </a:r>
                      <a:endParaRPr b="0" lang="ru-RU" sz="1000" spc="-1" strike="noStrike">
                        <a:latin typeface="XO Orie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46728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Команда проекта</a:t>
                      </a: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: </a:t>
                      </a:r>
                      <a:endParaRPr b="0" lang="ru-RU" sz="1000" spc="-1" strike="noStrike">
                        <a:latin typeface="XO Orie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 gridSpan="3"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Пожидаева М.В. – секретарь комиссии; Зырянова Т.А. – зав. приемного отд.; Евграфова В. А. – зав. дневного отд.; Корачева О.И. –зав. отд. соц. диагностики; Киселева Л.Г. – врач-педиатр.</a:t>
                      </a:r>
                      <a:endParaRPr b="0" lang="ru-RU" sz="1000" spc="-1" strike="noStrike">
                        <a:latin typeface="XO Orie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284400">
                <a:tc gridSpan="4"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1" lang="ru-RU" sz="1000" spc="-1" strike="noStrike" u="sng">
                          <a:solidFill>
                            <a:srgbClr val="ffffff"/>
                          </a:solidFill>
                          <a:uFillTx/>
                          <a:latin typeface="Times New Roman"/>
                        </a:rPr>
                        <a:t>Цели и эффекты:</a:t>
                      </a:r>
                      <a:endParaRPr b="0" lang="ru-RU" sz="1000" spc="-1" strike="noStrike">
                        <a:latin typeface="XO Orie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558ed5"/>
                    </a:solidFill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marL="457200" indent="-457200" algn="just">
                        <a:lnSpc>
                          <a:spcPct val="115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1" lang="ru-RU" sz="1000" spc="-1" strike="noStrike" u="sng">
                          <a:solidFill>
                            <a:srgbClr val="ffffff"/>
                          </a:solidFill>
                          <a:uFillTx/>
                          <a:latin typeface="Times New Roman"/>
                        </a:rPr>
                        <a:t>Сроки:</a:t>
                      </a:r>
                      <a:endParaRPr b="0" lang="ru-RU" sz="1000" spc="-1" strike="noStrike">
                        <a:latin typeface="XO Oriel"/>
                      </a:endParaRPr>
                    </a:p>
                    <a:p>
                      <a:pPr marL="457200" indent="-457200" algn="just">
                        <a:lnSpc>
                          <a:spcPct val="115000"/>
                        </a:lnSpc>
                        <a:buNone/>
                        <a:tabLst>
                          <a:tab algn="l" pos="0"/>
                        </a:tabLst>
                      </a:pPr>
                      <a:endParaRPr b="0" lang="ru-RU" sz="900" spc="-1" strike="noStrike">
                        <a:latin typeface="XO Orie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558ed5"/>
                    </a:solidFill>
                  </a:tcPr>
                </a:tc>
              </a:tr>
              <a:tr h="339840">
                <a:tc gridSpan="2"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</a:t>
                      </a:r>
                      <a:endParaRPr b="0" lang="ru-RU" sz="1000" spc="-1" strike="noStrike">
                        <a:latin typeface="XO Orie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цели, единицы измерения</a:t>
                      </a:r>
                      <a:endParaRPr b="0" lang="ru-RU" sz="1000" spc="-1" strike="noStrike">
                        <a:latin typeface="XO Orie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65160" rIns="6840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Текущий показатель</a:t>
                      </a:r>
                      <a:endParaRPr b="0" lang="ru-RU" sz="1000" spc="-1" strike="noStrike">
                        <a:latin typeface="XO Oriel"/>
                      </a:endParaRPr>
                    </a:p>
                  </a:txBody>
                  <a:tcPr anchor="t" marL="6516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lIns="65160" rIns="6840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Целевой </a:t>
                      </a:r>
                      <a:endParaRPr b="0" lang="ru-RU" sz="1000" spc="-1" strike="noStrike">
                        <a:latin typeface="XO Orie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показатель</a:t>
                      </a:r>
                      <a:endParaRPr b="0" lang="ru-RU" sz="1000" spc="-1" strike="noStrike">
                        <a:latin typeface="XO Oriel"/>
                      </a:endParaRPr>
                    </a:p>
                  </a:txBody>
                  <a:tcPr anchor="t" marL="6516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 rowSpan="4"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 Согласование паспорта лин-проекта  – 01.03.2021  г.</a:t>
                      </a:r>
                      <a:endParaRPr b="0" lang="ru-RU" sz="900" spc="-1" strike="noStrike">
                        <a:latin typeface="XO Orie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2. Картирование текущего состояния (с 09.03.2021  г.  по 23.03.2021  г.).</a:t>
                      </a:r>
                      <a:endParaRPr b="0" lang="ru-RU" sz="900" spc="-1" strike="noStrike">
                        <a:latin typeface="XO Orie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3. Анализ проблем и потерь (с 29.03.2021 г.  по 05.04.2021 г.).</a:t>
                      </a:r>
                      <a:endParaRPr b="0" lang="ru-RU" sz="900" spc="-1" strike="noStrike">
                        <a:latin typeface="XO Orie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4. Составление карты целевого состояния (с 12.04.2021 г.  по 07.05.2021 г.).</a:t>
                      </a:r>
                      <a:endParaRPr b="0" lang="ru-RU" sz="900" spc="-1" strike="noStrike">
                        <a:latin typeface="XO Orie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5. Разработка плана мероприятий (с 10.05.2021 г.  по 21.05.2021 г.).</a:t>
                      </a:r>
                      <a:endParaRPr b="0" lang="ru-RU" sz="900" spc="-1" strike="noStrike">
                        <a:latin typeface="XO Orie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6. Защита плана мероприятий перед заказчиком  (с 01.06.2021 г. по 10.06.2021г.).</a:t>
                      </a:r>
                      <a:endParaRPr b="0" lang="ru-RU" sz="900" spc="-1" strike="noStrike">
                        <a:latin typeface="XO Orie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7. Внедрение улучшений (с 14.06.2021 г.  по 20.08.2021 г.).</a:t>
                      </a:r>
                      <a:endParaRPr b="0" lang="ru-RU" sz="900" spc="-1" strike="noStrike">
                        <a:latin typeface="XO Orie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8. Мониторинг результатов (с 23.08.2021 г.  по 17.09.2021 г.).</a:t>
                      </a:r>
                      <a:endParaRPr b="0" lang="ru-RU" sz="900" spc="-1" strike="noStrike">
                        <a:latin typeface="XO Orie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9. Закрытие лин-проекта (24.09.2021 г.).</a:t>
                      </a:r>
                      <a:endParaRPr b="0" lang="ru-RU" sz="900" spc="-1" strike="noStrike">
                        <a:latin typeface="XO Orie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10. Мониторинг стабильности достигнутых результатов  (01.10.2021 г.).</a:t>
                      </a:r>
                      <a:endParaRPr b="0" lang="ru-RU" sz="900" spc="-1" strike="noStrike">
                        <a:latin typeface="XO Orie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530640">
                <a:tc gridSpan="2"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Сокращение временных затрат на предоставление информации специалистами для заседания ПМПК и  на оформление документации , на 1 человека.</a:t>
                      </a:r>
                      <a:endParaRPr b="0" lang="ru-RU" sz="1000" spc="-1" strike="noStrike">
                        <a:latin typeface="XO Orie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US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min. </a:t>
                      </a: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ч. 09 мин.</a:t>
                      </a:r>
                      <a:r>
                        <a:rPr b="0" lang="en-US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b="0" lang="ru-RU" sz="1000" spc="-1" strike="noStrike">
                        <a:latin typeface="XO Orie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US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max.</a:t>
                      </a: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6 ч. 40  мин.</a:t>
                      </a:r>
                      <a:endParaRPr b="0" lang="ru-RU" sz="1000" spc="-1" strike="noStrike">
                        <a:latin typeface="XO Orie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b="0" lang="ru-RU" sz="1000" spc="-1" strike="noStrike">
                        <a:latin typeface="XO Orie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US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min. </a:t>
                      </a: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ч.20 мин.</a:t>
                      </a:r>
                      <a:r>
                        <a:rPr b="0" lang="en-US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b="0" lang="ru-RU" sz="1000" spc="-1" strike="noStrike">
                        <a:latin typeface="XO Orie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US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max.</a:t>
                      </a: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2 ч.43 мин.</a:t>
                      </a:r>
                      <a:endParaRPr b="0" lang="ru-RU" sz="1000" spc="-1" strike="noStrike">
                        <a:latin typeface="XO Orie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b="0" lang="ru-RU" sz="1000" spc="-1" strike="noStrike">
                        <a:latin typeface="XO Orie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 v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212400">
                <a:tc gridSpan="4"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1" lang="ru-RU" sz="1000" spc="-1" strike="noStrike" u="sng">
                          <a:solidFill>
                            <a:srgbClr val="ffffff"/>
                          </a:solidFill>
                          <a:uFillTx/>
                          <a:latin typeface="Times New Roman"/>
                        </a:rPr>
                        <a:t>Эффекты:</a:t>
                      </a:r>
                      <a:endParaRPr b="0" lang="ru-RU" sz="1000" spc="-1" strike="noStrike">
                        <a:latin typeface="XO Orie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558ed5"/>
                    </a:solidFill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357480">
                <a:tc gridSpan="4"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 Оптимизация процесса ведения документации по итогам заседания ПМПК;</a:t>
                      </a:r>
                      <a:endParaRPr b="0" lang="ru-RU" sz="900" spc="-1" strike="noStrike">
                        <a:latin typeface="XO Orie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2. Рациональное использование и распределение рабочего времени специалистов центра;</a:t>
                      </a:r>
                      <a:endParaRPr b="0" lang="ru-RU" sz="900" spc="-1" strike="noStrike">
                        <a:latin typeface="XO Orie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</a:tbl>
          </a:graphicData>
        </a:graphic>
      </p:graphicFrame>
      <p:sp>
        <p:nvSpPr>
          <p:cNvPr id="134" name="Прямоугольник 5"/>
          <p:cNvSpPr/>
          <p:nvPr/>
        </p:nvSpPr>
        <p:spPr>
          <a:xfrm>
            <a:off x="108000" y="1260000"/>
            <a:ext cx="889164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ru-RU" sz="1800" spc="-1" strike="noStrike">
                <a:solidFill>
                  <a:srgbClr val="002060"/>
                </a:solidFill>
                <a:latin typeface="Times New Roman"/>
                <a:ea typeface="DejaVu Sans"/>
              </a:rPr>
              <a:t>Оптимизация процесса проведения психолого-медико-педагогического консилиума (ПМПК)</a:t>
            </a:r>
            <a:endParaRPr b="0" lang="ru-RU" sz="1800" spc="-1" strike="noStrike">
              <a:latin typeface="XO Oriel"/>
            </a:endParaRPr>
          </a:p>
        </p:txBody>
      </p:sp>
      <p:sp>
        <p:nvSpPr>
          <p:cNvPr id="135" name="Прямоугольник 6"/>
          <p:cNvSpPr/>
          <p:nvPr/>
        </p:nvSpPr>
        <p:spPr>
          <a:xfrm>
            <a:off x="395640" y="592560"/>
            <a:ext cx="8064000" cy="81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ru-RU" sz="1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Муниципальное казенное учреждение </a:t>
            </a:r>
            <a:endParaRPr b="0" lang="ru-RU" sz="12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ru-RU" sz="1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ru-RU" sz="1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«Социально-реабилитационный центр для несовершеннолетних  </a:t>
            </a:r>
            <a:endParaRPr b="0" lang="ru-RU" sz="12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ru-RU" sz="1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«Теплый дом» </a:t>
            </a:r>
            <a:endParaRPr b="0" lang="ru-RU" sz="12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ru-RU" sz="1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Беловского городского округа</a:t>
            </a:r>
            <a:endParaRPr b="0" lang="ru-RU" sz="1200" spc="-1" strike="noStrike">
              <a:latin typeface="XO Oriel"/>
            </a:endParaRPr>
          </a:p>
        </p:txBody>
      </p:sp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1018800" y="105480"/>
            <a:ext cx="6938280" cy="504000"/>
          </a:xfrm>
          <a:prstGeom prst="rect">
            <a:avLst/>
          </a:prstGeom>
          <a:gradFill rotWithShape="0">
            <a:gsLst>
              <a:gs pos="0">
                <a:srgbClr val="00b050"/>
              </a:gs>
              <a:gs pos="100000">
                <a:srgbClr val="0070c0"/>
              </a:gs>
            </a:gsLst>
            <a:lin ang="16200000"/>
          </a:gradFill>
          <a:ln w="0">
            <a:noFill/>
          </a:ln>
          <a:effectLst>
            <a:outerShdw dist="228593" dir="2700000" blurRad="190440" rotWithShape="0">
              <a:srgbClr val="000000">
                <a:alpha val="30000"/>
              </a:srgbClr>
            </a:outerShdw>
          </a:effectLst>
        </p:spPr>
        <p:txBody>
          <a:bodyPr lIns="90000" rIns="90000" tIns="45000" bIns="45000" anchor="ctr">
            <a:normAutofit fontScale="18000"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br>
              <a:rPr sz="3600"/>
            </a:br>
            <a:r>
              <a:rPr b="1" lang="ru-RU" sz="3600" spc="-1" strike="noStrike">
                <a:solidFill>
                  <a:srgbClr val="000000"/>
                </a:solidFill>
                <a:latin typeface="Times New Roman"/>
              </a:rPr>
              <a:t>Паспорт   проекта</a:t>
            </a:r>
            <a:br>
              <a:rPr sz="2000"/>
            </a:br>
            <a:br>
              <a:rPr sz="3600"/>
            </a:br>
            <a:endParaRPr b="0" lang="ru-RU" sz="3600" spc="-1" strike="noStrike">
              <a:latin typeface="XO Oriel"/>
            </a:endParaRPr>
          </a:p>
        </p:txBody>
      </p:sp>
      <p:sp>
        <p:nvSpPr>
          <p:cNvPr id="137" name=""/>
          <p:cNvSpPr/>
          <p:nvPr/>
        </p:nvSpPr>
        <p:spPr>
          <a:xfrm>
            <a:off x="6351840" y="1800000"/>
            <a:ext cx="2287800" cy="57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ru-RU" sz="1000" spc="-1" strike="noStrike">
                <a:solidFill>
                  <a:srgbClr val="000000"/>
                </a:solidFill>
                <a:latin typeface="PT Serif"/>
                <a:ea typeface="Tahoma"/>
              </a:rPr>
              <a:t>Утверждаю: ________________________</a:t>
            </a:r>
            <a:endParaRPr b="0" lang="ru-RU" sz="10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r>
              <a:rPr b="0" lang="ru-RU" sz="1000" spc="-1" strike="noStrike">
                <a:solidFill>
                  <a:srgbClr val="000000"/>
                </a:solidFill>
                <a:latin typeface="PT Serif"/>
                <a:ea typeface="Tahoma"/>
              </a:rPr>
              <a:t>Латышкевич Л.А.</a:t>
            </a:r>
            <a:endParaRPr b="0" lang="ru-RU" sz="10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r>
              <a:rPr b="0" lang="ru-RU" sz="1000" spc="-1" strike="noStrike">
                <a:solidFill>
                  <a:srgbClr val="000000"/>
                </a:solidFill>
                <a:latin typeface="PT Serif"/>
                <a:ea typeface="Tahoma"/>
              </a:rPr>
              <a:t>Директор МКУ СРЦН «Теплый дом»</a:t>
            </a:r>
            <a:endParaRPr b="0" lang="ru-RU" sz="1000" spc="-1" strike="noStrike">
              <a:latin typeface="XO Orie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1115640" y="188640"/>
            <a:ext cx="6634440" cy="647280"/>
          </a:xfrm>
          <a:prstGeom prst="rect">
            <a:avLst/>
          </a:prstGeom>
          <a:gradFill rotWithShape="0">
            <a:gsLst>
              <a:gs pos="0">
                <a:srgbClr val="00b050"/>
              </a:gs>
              <a:gs pos="100000">
                <a:srgbClr val="0070c0"/>
              </a:gs>
            </a:gsLst>
            <a:lin ang="16200000"/>
          </a:gradFill>
          <a:ln w="0">
            <a:noFill/>
          </a:ln>
          <a:effectLst>
            <a:outerShdw dist="228593" dir="2700000" blurRad="190440" rotWithShape="0">
              <a:srgbClr val="000000">
                <a:alpha val="30000"/>
              </a:srgbClr>
            </a:outerShdw>
          </a:effectLst>
        </p:spPr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2800" spc="-1" strike="noStrike">
                <a:solidFill>
                  <a:srgbClr val="000000"/>
                </a:solidFill>
                <a:latin typeface="Times New Roman"/>
              </a:rPr>
              <a:t>Цели и эффекты проекта</a:t>
            </a:r>
            <a:endParaRPr b="0" lang="ru-RU" sz="2800" spc="-1" strike="noStrike">
              <a:latin typeface="XO Oriel"/>
            </a:endParaRPr>
          </a:p>
        </p:txBody>
      </p:sp>
      <p:sp>
        <p:nvSpPr>
          <p:cNvPr id="139" name="Скругленный прямоугольник 4"/>
          <p:cNvSpPr/>
          <p:nvPr/>
        </p:nvSpPr>
        <p:spPr>
          <a:xfrm>
            <a:off x="77760" y="1559520"/>
            <a:ext cx="6768000" cy="2065680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algn="ctr" blurRad="190440" dir="2700000" dist="228593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Цель:</a:t>
            </a: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 сокращение временных затрат на предоставление информации специалистами для заседания ПМПК и  на оформление документации  на 1 человека.</a:t>
            </a:r>
            <a:endParaRPr b="0" lang="ru-RU" sz="24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endParaRPr b="0" lang="ru-RU" sz="2400" spc="-1" strike="noStrike">
              <a:latin typeface="XO Oriel"/>
            </a:endParaRPr>
          </a:p>
        </p:txBody>
      </p:sp>
      <p:sp>
        <p:nvSpPr>
          <p:cNvPr id="140" name="Скругленный прямоугольник 5"/>
          <p:cNvSpPr/>
          <p:nvPr/>
        </p:nvSpPr>
        <p:spPr>
          <a:xfrm>
            <a:off x="2483640" y="4005000"/>
            <a:ext cx="6458400" cy="2714040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algn="ctr" blurRad="190440" dir="2700000" dist="228593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Эффекты:</a:t>
            </a:r>
            <a:endParaRPr b="0" lang="ru-RU" sz="2400" spc="-1" strike="noStrike">
              <a:latin typeface="XO Oriel"/>
            </a:endParaRPr>
          </a:p>
          <a:p>
            <a:pPr marL="285840" indent="-285840" algn="ctr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  <a:tabLst>
                <a:tab algn="l" pos="0"/>
              </a:tabLst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Оптимизация процесса ведения документации по итогам заседания ПМПК;</a:t>
            </a:r>
            <a:endParaRPr b="0" lang="ru-RU" sz="20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endParaRPr b="0" lang="ru-RU" sz="2000" spc="-1" strike="noStrike">
              <a:latin typeface="XO Oriel"/>
            </a:endParaRPr>
          </a:p>
          <a:p>
            <a:pPr marL="285840" indent="-285840" algn="ctr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  <a:tabLst>
                <a:tab algn="l" pos="0"/>
              </a:tabLst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Рациональное использование и распределение рабочего времени специалистов центра</a:t>
            </a:r>
            <a:endParaRPr b="0" lang="ru-RU" sz="20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endParaRPr b="0" lang="ru-RU" sz="2000" spc="-1" strike="noStrike">
              <a:latin typeface="XO Orie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EE12799-A523-426B-BEC0-4F24B4AF01BC}" type="slidenum">
              <a:t>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6259680" cy="719280"/>
          </a:xfrm>
          <a:prstGeom prst="rect">
            <a:avLst/>
          </a:prstGeom>
          <a:gradFill rotWithShape="0">
            <a:gsLst>
              <a:gs pos="0">
                <a:srgbClr val="00b050"/>
              </a:gs>
              <a:gs pos="100000">
                <a:srgbClr val="0070c0"/>
              </a:gs>
            </a:gsLst>
            <a:lin ang="16200000"/>
          </a:gradFill>
          <a:ln w="0">
            <a:noFill/>
          </a:ln>
          <a:effectLst>
            <a:outerShdw dist="228593" dir="2700000" blurRad="190440" rotWithShape="0">
              <a:srgbClr val="000000">
                <a:alpha val="30000"/>
              </a:srgbClr>
            </a:outerShdw>
          </a:effectLst>
        </p:spPr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2400" spc="-1" strike="noStrike">
                <a:solidFill>
                  <a:srgbClr val="000000"/>
                </a:solidFill>
                <a:latin typeface="Times New Roman"/>
              </a:rPr>
              <a:t>Процесс, границы и обоснование проекта</a:t>
            </a:r>
            <a:endParaRPr b="0" lang="ru-RU" sz="2400" spc="-1" strike="noStrike">
              <a:latin typeface="XO Oriel"/>
            </a:endParaRPr>
          </a:p>
        </p:txBody>
      </p:sp>
      <p:sp>
        <p:nvSpPr>
          <p:cNvPr id="142" name="Прямоугольник с двумя скругленными противолежащими углами 2"/>
          <p:cNvSpPr/>
          <p:nvPr/>
        </p:nvSpPr>
        <p:spPr>
          <a:xfrm>
            <a:off x="467640" y="1340640"/>
            <a:ext cx="8141040" cy="5166360"/>
          </a:xfrm>
          <a:prstGeom prst="round2DiagRect">
            <a:avLst>
              <a:gd name="adj1" fmla="val 16667"/>
              <a:gd name="adj2" fmla="val 21620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algn="ctr" blurRad="190440" dir="2700000" dist="228593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buNone/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Процесс: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Оптимизация процесса проведения психолого-медико-педагогического консилиума (ПМПК) в МКУ СРЦН «Теплый дом»</a:t>
            </a:r>
            <a:r>
              <a:rPr b="0" lang="ru-RU" sz="1800" spc="-1" strike="noStrike" u="sng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  </a:t>
            </a:r>
            <a:endParaRPr b="0" lang="ru-RU" sz="18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endParaRPr b="0" lang="ru-RU" sz="1800" spc="-1" strike="noStrike">
              <a:latin typeface="XO Oriel"/>
            </a:endParaRPr>
          </a:p>
          <a:p>
            <a:pPr algn="just">
              <a:lnSpc>
                <a:spcPct val="100000"/>
              </a:lnSpc>
              <a:buNone/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Границы процесса: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с момента назначения даты проведения консилиума до момента регистрации в журнале протоколов заседаний ПМПК .</a:t>
            </a:r>
            <a:endParaRPr b="0" lang="ru-RU" sz="1800" spc="-1" strike="noStrike">
              <a:latin typeface="XO Oriel"/>
            </a:endParaRPr>
          </a:p>
          <a:p>
            <a:pPr algn="just">
              <a:lnSpc>
                <a:spcPct val="100000"/>
              </a:lnSpc>
              <a:buNone/>
            </a:pPr>
            <a:endParaRPr b="0" lang="ru-RU" sz="1800" spc="-1" strike="noStrike">
              <a:latin typeface="XO Oriel"/>
            </a:endParaRPr>
          </a:p>
          <a:p>
            <a:pPr algn="just">
              <a:lnSpc>
                <a:spcPct val="100000"/>
              </a:lnSpc>
              <a:buNone/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Обоснование: </a:t>
            </a:r>
            <a:endParaRPr b="0" lang="ru-RU" sz="1800" spc="-1" strike="noStrike">
              <a:latin typeface="XO Orie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Длительный процесс сбора информации от специалистов  на несовершеннолетнего для включения в индивидуальную программу реабилитации;</a:t>
            </a:r>
            <a:endParaRPr b="0" lang="ru-RU" sz="1800" spc="-1" strike="noStrike">
              <a:latin typeface="XO Orie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Большие затраты времени на оформление протокола заседания комиссии;</a:t>
            </a:r>
            <a:endParaRPr b="0" lang="ru-RU" sz="1800" spc="-1" strike="noStrike">
              <a:latin typeface="XO Orie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Нерациональное использование и распределение рабочего времени специалистов отделений центра.</a:t>
            </a:r>
            <a:endParaRPr b="0" lang="ru-RU" sz="18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endParaRPr b="0" lang="ru-RU" sz="1800" spc="-1" strike="noStrike">
              <a:latin typeface="XO Orie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467640" y="126864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rmAutofit fontScale="52000"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br>
              <a:rPr sz="4400"/>
            </a:br>
            <a:br>
              <a:rPr sz="4400"/>
            </a:br>
            <a:endParaRPr b="0" lang="ru-RU" sz="4400" spc="-1" strike="noStrike">
              <a:latin typeface="XO Oriel"/>
            </a:endParaRPr>
          </a:p>
        </p:txBody>
      </p:sp>
      <p:sp>
        <p:nvSpPr>
          <p:cNvPr id="144" name="Заголовок 1"/>
          <p:cNvSpPr/>
          <p:nvPr/>
        </p:nvSpPr>
        <p:spPr>
          <a:xfrm>
            <a:off x="873720" y="217800"/>
            <a:ext cx="6696000" cy="719280"/>
          </a:xfrm>
          <a:prstGeom prst="rect">
            <a:avLst/>
          </a:prstGeom>
          <a:gradFill rotWithShape="0">
            <a:gsLst>
              <a:gs pos="0">
                <a:srgbClr val="00b050"/>
              </a:gs>
              <a:gs pos="100000">
                <a:srgbClr val="0070c0"/>
              </a:gs>
            </a:gsLst>
            <a:lin ang="16200000"/>
          </a:gradFill>
          <a:ln w="0">
            <a:noFill/>
          </a:ln>
          <a:effectLst>
            <a:outerShdw algn="ctr" blurRad="190440" dir="2700000" dist="228593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3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Команда проекта</a:t>
            </a:r>
            <a:endParaRPr b="0" lang="ru-RU" sz="3600" spc="-1" strike="noStrike">
              <a:latin typeface="XO Oriel"/>
            </a:endParaRPr>
          </a:p>
        </p:txBody>
      </p:sp>
      <p:sp>
        <p:nvSpPr>
          <p:cNvPr id="145" name="Прямоугольник с двумя скругленными противолежащими углами 7"/>
          <p:cNvSpPr/>
          <p:nvPr/>
        </p:nvSpPr>
        <p:spPr>
          <a:xfrm>
            <a:off x="395640" y="2781000"/>
            <a:ext cx="8215200" cy="381564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algn="ctr" blurRad="190440" dir="2700000" dist="228593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50000"/>
              </a:lnSpc>
              <a:buNone/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Петрова А.Н. – председатель комиссии; </a:t>
            </a:r>
            <a:endParaRPr b="0" lang="ru-RU" sz="1800" spc="-1" strike="noStrike">
              <a:latin typeface="XO Oriel"/>
            </a:endParaRPr>
          </a:p>
          <a:p>
            <a:pPr algn="ctr">
              <a:lnSpc>
                <a:spcPct val="150000"/>
              </a:lnSpc>
              <a:buNone/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Пожидаева М.В. – секретарь комиссии;</a:t>
            </a:r>
            <a:endParaRPr b="0" lang="ru-RU" sz="1800" spc="-1" strike="noStrike">
              <a:latin typeface="XO Oriel"/>
            </a:endParaRPr>
          </a:p>
          <a:p>
            <a:pPr algn="ctr">
              <a:lnSpc>
                <a:spcPct val="150000"/>
              </a:lnSpc>
              <a:buNone/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Зырянова Т.А. – заведующий приемного отделения;</a:t>
            </a:r>
            <a:endParaRPr b="0" lang="ru-RU" sz="1800" spc="-1" strike="noStrike">
              <a:latin typeface="XO Oriel"/>
            </a:endParaRPr>
          </a:p>
          <a:p>
            <a:pPr algn="ctr">
              <a:lnSpc>
                <a:spcPct val="150000"/>
              </a:lnSpc>
              <a:buNone/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Евграфова В. А. – заведующий отделением дневного  пребывания; </a:t>
            </a:r>
            <a:endParaRPr b="0" lang="ru-RU" sz="1800" spc="-1" strike="noStrike">
              <a:latin typeface="XO Oriel"/>
            </a:endParaRPr>
          </a:p>
          <a:p>
            <a:pPr algn="ctr">
              <a:lnSpc>
                <a:spcPct val="150000"/>
              </a:lnSpc>
              <a:buNone/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Корачева О.И. –заведующий отделением социальной диагностики; </a:t>
            </a:r>
            <a:endParaRPr b="0" lang="ru-RU" sz="1800" spc="-1" strike="noStrike">
              <a:latin typeface="XO Oriel"/>
            </a:endParaRPr>
          </a:p>
          <a:p>
            <a:pPr algn="ctr">
              <a:lnSpc>
                <a:spcPct val="150000"/>
              </a:lnSpc>
              <a:buNone/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Киселева Л.Г. – врач-педиатр.</a:t>
            </a:r>
            <a:endParaRPr b="0" lang="ru-RU" sz="18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endParaRPr b="0" lang="ru-RU" sz="1800" spc="-1" strike="noStrike">
              <a:latin typeface="XO Oriel"/>
            </a:endParaRPr>
          </a:p>
        </p:txBody>
      </p:sp>
      <p:sp>
        <p:nvSpPr>
          <p:cNvPr id="146" name="Двойная стрелка влево/вправо 8"/>
          <p:cNvSpPr/>
          <p:nvPr/>
        </p:nvSpPr>
        <p:spPr>
          <a:xfrm>
            <a:off x="395640" y="937800"/>
            <a:ext cx="8424360" cy="127152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algn="ctr" blurRad="190440" dir="2700000" dist="228593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250000"/>
              </a:lnSpc>
              <a:buNone/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Руководитель проекта: Латышкевич Людмила Антоновна –директор</a:t>
            </a:r>
            <a:endParaRPr b="0" lang="ru-RU" sz="18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endParaRPr b="0" lang="ru-RU" sz="1800" spc="-1" strike="noStrike">
              <a:latin typeface="XO Oriel"/>
            </a:endParaRPr>
          </a:p>
        </p:txBody>
      </p:sp>
      <p:sp>
        <p:nvSpPr>
          <p:cNvPr id="147" name="Стрелка вниз 9"/>
          <p:cNvSpPr/>
          <p:nvPr/>
        </p:nvSpPr>
        <p:spPr>
          <a:xfrm>
            <a:off x="3852000" y="1989000"/>
            <a:ext cx="1043280" cy="79128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algn="ctr" blurRad="190440" dir="2700000" dist="228593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854CABD-8947-4C1B-93F5-65CBB008B06E}" type="slidenum">
              <a:t>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Прямая со стрелкой 62"/>
          <p:cNvSpPr/>
          <p:nvPr/>
        </p:nvSpPr>
        <p:spPr>
          <a:xfrm flipV="1">
            <a:off x="2613960" y="5481000"/>
            <a:ext cx="360" cy="421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8064a2"/>
            </a:solidFill>
            <a:tailEnd len="med" type="arrow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49" name="Прямая соединительная линия 167"/>
          <p:cNvSpPr/>
          <p:nvPr/>
        </p:nvSpPr>
        <p:spPr>
          <a:xfrm>
            <a:off x="5682600" y="5671080"/>
            <a:ext cx="360" cy="612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8064a2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50" name="Прямая со стрелкой 217"/>
          <p:cNvSpPr/>
          <p:nvPr/>
        </p:nvSpPr>
        <p:spPr>
          <a:xfrm flipV="1">
            <a:off x="2843640" y="1196640"/>
            <a:ext cx="576000" cy="10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8064a2"/>
            </a:solidFill>
            <a:tailEnd len="med" type="arrow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51" name="Прямая со стрелкой 29"/>
          <p:cNvSpPr/>
          <p:nvPr/>
        </p:nvSpPr>
        <p:spPr>
          <a:xfrm flipV="1">
            <a:off x="4427640" y="1196640"/>
            <a:ext cx="576360" cy="10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8064a2"/>
            </a:solidFill>
            <a:tailEnd len="med" type="arrow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52" name="Прямая соединительная линия 162"/>
          <p:cNvSpPr/>
          <p:nvPr/>
        </p:nvSpPr>
        <p:spPr>
          <a:xfrm flipV="1">
            <a:off x="8892360" y="5085000"/>
            <a:ext cx="360" cy="1080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8064a2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53" name="Прямая соединительная линия 160"/>
          <p:cNvSpPr/>
          <p:nvPr/>
        </p:nvSpPr>
        <p:spPr>
          <a:xfrm>
            <a:off x="7740000" y="1556640"/>
            <a:ext cx="360" cy="3924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8064a2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1423440" y="183600"/>
            <a:ext cx="6093360" cy="436320"/>
          </a:xfrm>
          <a:prstGeom prst="rect">
            <a:avLst/>
          </a:prstGeom>
          <a:gradFill rotWithShape="0">
            <a:gsLst>
              <a:gs pos="0">
                <a:srgbClr val="00b050"/>
              </a:gs>
              <a:gs pos="100000">
                <a:srgbClr val="0070c0"/>
              </a:gs>
            </a:gsLst>
            <a:lin ang="16200000"/>
          </a:gradFill>
          <a:ln w="0">
            <a:noFill/>
          </a:ln>
          <a:effectLst>
            <a:outerShdw dist="228593" dir="2700000" blurRad="190440" rotWithShape="0">
              <a:srgbClr val="000000">
                <a:alpha val="30000"/>
              </a:srgbClr>
            </a:outerShdw>
          </a:effectLst>
        </p:spPr>
        <p:txBody>
          <a:bodyPr lIns="90000" rIns="90000" tIns="45000" bIns="45000" anchor="ctr">
            <a:normAutofit fontScale="62000"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i="1" lang="ru-RU" sz="2800" spc="-1" strike="noStrike">
                <a:solidFill>
                  <a:srgbClr val="ffffff"/>
                </a:solidFill>
                <a:latin typeface="Futura PT Medium"/>
              </a:rPr>
              <a:t>    </a:t>
            </a:r>
            <a:r>
              <a:rPr b="1" lang="ru-RU" sz="3600" spc="-1" strike="noStrike">
                <a:solidFill>
                  <a:srgbClr val="000000"/>
                </a:solidFill>
                <a:latin typeface="Times New Roman"/>
              </a:rPr>
              <a:t>Карта текущего состояния</a:t>
            </a:r>
            <a:endParaRPr b="0" lang="ru-RU" sz="3600" spc="-1" strike="noStrike">
              <a:latin typeface="XO Oriel"/>
            </a:endParaRPr>
          </a:p>
        </p:txBody>
      </p:sp>
      <p:sp>
        <p:nvSpPr>
          <p:cNvPr id="155" name="Скругленный прямоугольник 4"/>
          <p:cNvSpPr/>
          <p:nvPr/>
        </p:nvSpPr>
        <p:spPr>
          <a:xfrm>
            <a:off x="251640" y="836640"/>
            <a:ext cx="1086840" cy="1051560"/>
          </a:xfrm>
          <a:prstGeom prst="roundRect">
            <a:avLst>
              <a:gd name="adj" fmla="val 16667"/>
            </a:avLst>
          </a:prstGeom>
          <a:solidFill>
            <a:srgbClr val="327fbe"/>
          </a:solidFill>
          <a:ln w="0">
            <a:noFill/>
          </a:ln>
          <a:effectLst>
            <a:outerShdw algn="ctr" blurRad="190440" dir="2700000" dist="228593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1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Назначение даты проведения ПМПК</a:t>
            </a:r>
            <a:endParaRPr b="0" lang="ru-RU" sz="1000" spc="-1" strike="noStrike">
              <a:latin typeface="XO Oriel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/>
          </p:nvPr>
        </p:nvSpPr>
        <p:spPr>
          <a:xfrm>
            <a:off x="1763640" y="836640"/>
            <a:ext cx="1295280" cy="1057680"/>
          </a:xfrm>
          <a:prstGeom prst="rect">
            <a:avLst/>
          </a:prstGeom>
          <a:solidFill>
            <a:srgbClr val="327fbe"/>
          </a:solidFill>
          <a:ln w="0">
            <a:noFill/>
          </a:ln>
          <a:effectLst>
            <a:outerShdw dist="228593" dir="2700000" blurRad="190440" rotWithShape="0">
              <a:srgbClr val="000000">
                <a:alpha val="30000"/>
              </a:srgbClr>
            </a:outerShdw>
          </a:effectLst>
        </p:spPr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spcBef>
                <a:spcPts val="201"/>
              </a:spcBef>
              <a:buNone/>
              <a:tabLst>
                <a:tab algn="l" pos="0"/>
              </a:tabLst>
            </a:pPr>
            <a:r>
              <a:rPr b="0" lang="ru-RU" sz="1000" spc="-1" strike="noStrike">
                <a:solidFill>
                  <a:srgbClr val="000000"/>
                </a:solidFill>
                <a:latin typeface="Times New Roman"/>
              </a:rPr>
              <a:t>Подготовка информации узкими специалистами </a:t>
            </a:r>
            <a:r>
              <a:rPr b="1" lang="ru-RU" sz="1000" spc="-1" strike="noStrike">
                <a:solidFill>
                  <a:srgbClr val="000000"/>
                </a:solidFill>
                <a:latin typeface="Times New Roman"/>
              </a:rPr>
              <a:t>(от 60 – 120 мин)</a:t>
            </a:r>
            <a:endParaRPr b="0" lang="ru-RU" sz="1000" spc="-1" strike="noStrike">
              <a:latin typeface="XO Oriel"/>
            </a:endParaRPr>
          </a:p>
        </p:txBody>
      </p:sp>
      <p:sp>
        <p:nvSpPr>
          <p:cNvPr id="157" name="Объект 5"/>
          <p:cNvSpPr/>
          <p:nvPr/>
        </p:nvSpPr>
        <p:spPr>
          <a:xfrm>
            <a:off x="251640" y="2133000"/>
            <a:ext cx="3527640" cy="1091160"/>
          </a:xfrm>
          <a:prstGeom prst="roundRect">
            <a:avLst>
              <a:gd name="adj" fmla="val 16667"/>
            </a:avLst>
          </a:prstGeom>
          <a:solidFill>
            <a:srgbClr val="ff2f2f"/>
          </a:solidFill>
          <a:ln>
            <a:noFill/>
          </a:ln>
          <a:effectLst>
            <a:outerShdw algn="ctr" blurRad="190440" dir="2700000" dist="228593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1" lang="ru-RU" sz="18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Итого: от 2ч 9 мин </a:t>
            </a:r>
            <a:endParaRPr b="0" lang="ru-RU" sz="1800" spc="-1" strike="noStrike">
              <a:latin typeface="XO Oriel"/>
            </a:endParaRPr>
          </a:p>
          <a:p>
            <a:pPr algn="ctr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1" lang="ru-RU" sz="18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до 6 ч 40 мин </a:t>
            </a:r>
            <a:endParaRPr b="0" lang="ru-RU" sz="1800" spc="-1" strike="noStrike">
              <a:latin typeface="XO Oriel"/>
            </a:endParaRPr>
          </a:p>
          <a:p>
            <a:pPr algn="ctr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1" lang="ru-RU" sz="18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(на 1 воспитанника)</a:t>
            </a:r>
            <a:endParaRPr b="0" lang="ru-RU" sz="1800" spc="-1" strike="noStrike">
              <a:latin typeface="XO Oriel"/>
            </a:endParaRPr>
          </a:p>
        </p:txBody>
      </p:sp>
      <p:sp>
        <p:nvSpPr>
          <p:cNvPr id="158" name="Скругленный прямоугольник 14"/>
          <p:cNvSpPr/>
          <p:nvPr/>
        </p:nvSpPr>
        <p:spPr>
          <a:xfrm>
            <a:off x="6492240" y="1207440"/>
            <a:ext cx="2194200" cy="86328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779637"/>
              </a:gs>
              <a:gs pos="100000">
                <a:srgbClr val="9bc348"/>
              </a:gs>
            </a:gsLst>
            <a:lin ang="16200000"/>
          </a:gradFill>
          <a:ln>
            <a:noFill/>
          </a:ln>
          <a:effectLst>
            <a:outerShdw algn="ctr" blurRad="190440" dir="2700000" dist="228593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endParaRPr b="0" lang="ru-RU" sz="10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endParaRPr b="0" lang="ru-RU" sz="10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ru-RU" sz="9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Врач-педиатр:</a:t>
            </a:r>
            <a:endParaRPr b="0" lang="ru-RU" sz="9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ru-RU" sz="9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Информация  по первичному медицинскому осмотру при поступлении и имеющихся данных в амбулаторной карет</a:t>
            </a:r>
            <a:endParaRPr b="0" lang="ru-RU" sz="9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ru-RU" sz="9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(От 2-5 мин)</a:t>
            </a:r>
            <a:endParaRPr b="0" lang="ru-RU" sz="9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endParaRPr b="0" lang="ru-RU" sz="1000" spc="-1" strike="noStrike">
              <a:latin typeface="XO Oriel"/>
            </a:endParaRPr>
          </a:p>
        </p:txBody>
      </p:sp>
      <p:sp>
        <p:nvSpPr>
          <p:cNvPr id="159" name="Скругленный прямоугольник 15"/>
          <p:cNvSpPr/>
          <p:nvPr/>
        </p:nvSpPr>
        <p:spPr>
          <a:xfrm>
            <a:off x="6413760" y="2133000"/>
            <a:ext cx="2289240" cy="86328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779637"/>
              </a:gs>
              <a:gs pos="100000">
                <a:srgbClr val="9bc348"/>
              </a:gs>
            </a:gsLst>
            <a:lin ang="16200000"/>
          </a:gradFill>
          <a:ln w="0">
            <a:noFill/>
          </a:ln>
          <a:effectLst>
            <a:outerShdw algn="ctr" blurRad="190440" dir="2700000" dist="228593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endParaRPr b="0" lang="ru-RU" sz="10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endParaRPr b="0" lang="ru-RU" sz="10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endParaRPr b="0" lang="ru-RU" sz="10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endParaRPr b="0" lang="ru-RU" sz="10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ru-RU" sz="9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Специалист по социальной работе:</a:t>
            </a:r>
            <a:endParaRPr b="0" lang="ru-RU" sz="9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ru-RU" sz="9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Информация о причинах поступления ,  о составе семьи, состоянии проживания  семьи, планируемой работе с родителями </a:t>
            </a:r>
            <a:endParaRPr b="0" lang="ru-RU" sz="9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ru-RU" sz="9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1" lang="ru-RU" sz="9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(От 2-5 мин)</a:t>
            </a:r>
            <a:endParaRPr b="0" lang="ru-RU" sz="9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endParaRPr b="0" lang="ru-RU" sz="10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endParaRPr b="0" lang="ru-RU" sz="10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endParaRPr b="0" lang="ru-RU" sz="1000" spc="-1" strike="noStrike">
              <a:latin typeface="XO Oriel"/>
            </a:endParaRPr>
          </a:p>
        </p:txBody>
      </p:sp>
      <p:sp>
        <p:nvSpPr>
          <p:cNvPr id="160" name="Объект 5"/>
          <p:cNvSpPr/>
          <p:nvPr/>
        </p:nvSpPr>
        <p:spPr>
          <a:xfrm>
            <a:off x="3420000" y="693360"/>
            <a:ext cx="1295280" cy="1201320"/>
          </a:xfrm>
          <a:prstGeom prst="roundRect">
            <a:avLst>
              <a:gd name="adj" fmla="val 16667"/>
            </a:avLst>
          </a:prstGeom>
          <a:solidFill>
            <a:srgbClr val="327fbe"/>
          </a:solidFill>
          <a:ln w="0">
            <a:noFill/>
          </a:ln>
          <a:effectLst>
            <a:outerShdw algn="ctr" blurRad="190440" dir="2700000" dist="228593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spcBef>
                <a:spcPts val="201"/>
              </a:spcBef>
              <a:buNone/>
              <a:tabLst>
                <a:tab algn="l" pos="0"/>
              </a:tabLst>
            </a:pPr>
            <a:endParaRPr b="0" lang="ru-RU" sz="1000" spc="-1" strike="noStrike">
              <a:latin typeface="XO Oriel"/>
            </a:endParaRPr>
          </a:p>
          <a:p>
            <a:pPr algn="ctr">
              <a:lnSpc>
                <a:spcPct val="100000"/>
              </a:lnSpc>
              <a:spcBef>
                <a:spcPts val="201"/>
              </a:spcBef>
              <a:buNone/>
              <a:tabLst>
                <a:tab algn="l" pos="0"/>
              </a:tabLst>
            </a:pPr>
            <a:r>
              <a:rPr b="0" lang="ru-RU" sz="1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Сбор специалистов на заседание</a:t>
            </a:r>
            <a:endParaRPr b="0" lang="ru-RU" sz="1000" spc="-1" strike="noStrike">
              <a:latin typeface="XO Oriel"/>
            </a:endParaRPr>
          </a:p>
          <a:p>
            <a:pPr algn="ctr">
              <a:lnSpc>
                <a:spcPct val="100000"/>
              </a:lnSpc>
              <a:spcBef>
                <a:spcPts val="201"/>
              </a:spcBef>
              <a:buNone/>
              <a:tabLst>
                <a:tab algn="l" pos="0"/>
              </a:tabLst>
            </a:pPr>
            <a:r>
              <a:rPr b="0" lang="ru-RU" sz="1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ru-RU" sz="1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(с корпуса №1 на корпус № 2)</a:t>
            </a:r>
            <a:endParaRPr b="0" lang="ru-RU" sz="1000" spc="-1" strike="noStrike">
              <a:latin typeface="XO Oriel"/>
            </a:endParaRPr>
          </a:p>
          <a:p>
            <a:pPr algn="ctr">
              <a:lnSpc>
                <a:spcPct val="100000"/>
              </a:lnSpc>
              <a:spcBef>
                <a:spcPts val="201"/>
              </a:spcBef>
              <a:buNone/>
              <a:tabLst>
                <a:tab algn="l" pos="0"/>
              </a:tabLst>
            </a:pPr>
            <a:r>
              <a:rPr b="1" lang="ru-RU" sz="1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(от 2- 5мин)</a:t>
            </a:r>
            <a:endParaRPr b="0" lang="ru-RU" sz="1000" spc="-1" strike="noStrike">
              <a:latin typeface="XO Oriel"/>
            </a:endParaRPr>
          </a:p>
          <a:p>
            <a:pPr algn="ctr">
              <a:lnSpc>
                <a:spcPct val="100000"/>
              </a:lnSpc>
              <a:spcBef>
                <a:spcPts val="201"/>
              </a:spcBef>
              <a:buNone/>
              <a:tabLst>
                <a:tab algn="l" pos="0"/>
              </a:tabLst>
            </a:pPr>
            <a:endParaRPr b="0" lang="ru-RU" sz="1000" spc="-1" strike="noStrike">
              <a:latin typeface="XO Oriel"/>
            </a:endParaRPr>
          </a:p>
        </p:txBody>
      </p:sp>
      <p:sp>
        <p:nvSpPr>
          <p:cNvPr id="161" name="Объект 5"/>
          <p:cNvSpPr/>
          <p:nvPr/>
        </p:nvSpPr>
        <p:spPr>
          <a:xfrm>
            <a:off x="5004000" y="836640"/>
            <a:ext cx="1409040" cy="1051560"/>
          </a:xfrm>
          <a:prstGeom prst="roundRect">
            <a:avLst>
              <a:gd name="adj" fmla="val 16667"/>
            </a:avLst>
          </a:prstGeom>
          <a:solidFill>
            <a:srgbClr val="327fbe"/>
          </a:solidFill>
          <a:ln w="0">
            <a:noFill/>
          </a:ln>
          <a:effectLst>
            <a:outerShdw algn="ctr" blurRad="190440" dir="2700000" dist="228593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spcBef>
                <a:spcPts val="201"/>
              </a:spcBef>
              <a:buNone/>
              <a:tabLst>
                <a:tab algn="l" pos="0"/>
              </a:tabLst>
            </a:pPr>
            <a:r>
              <a:rPr b="0" lang="ru-RU" sz="1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Заслушивание каждого специалиста</a:t>
            </a:r>
            <a:endParaRPr b="0" lang="ru-RU" sz="1000" spc="-1" strike="noStrike">
              <a:latin typeface="XO Oriel"/>
            </a:endParaRPr>
          </a:p>
          <a:p>
            <a:pPr algn="ctr">
              <a:lnSpc>
                <a:spcPct val="100000"/>
              </a:lnSpc>
              <a:spcBef>
                <a:spcPts val="201"/>
              </a:spcBef>
              <a:buNone/>
              <a:tabLst>
                <a:tab algn="l" pos="0"/>
              </a:tabLst>
            </a:pPr>
            <a:r>
              <a:rPr b="1" lang="ru-RU" sz="1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1" lang="ru-RU" sz="1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(от 10-25мин)</a:t>
            </a:r>
            <a:endParaRPr b="0" lang="ru-RU" sz="1000" spc="-1" strike="noStrike">
              <a:latin typeface="XO Oriel"/>
            </a:endParaRPr>
          </a:p>
        </p:txBody>
      </p:sp>
      <p:sp>
        <p:nvSpPr>
          <p:cNvPr id="162" name="Скругленный прямоугольник 32"/>
          <p:cNvSpPr/>
          <p:nvPr/>
        </p:nvSpPr>
        <p:spPr>
          <a:xfrm>
            <a:off x="6528960" y="3138840"/>
            <a:ext cx="2174040" cy="68688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779637"/>
              </a:gs>
              <a:gs pos="100000">
                <a:srgbClr val="9bc348"/>
              </a:gs>
            </a:gsLst>
            <a:lin ang="16200000"/>
          </a:gradFill>
          <a:ln w="0">
            <a:noFill/>
          </a:ln>
          <a:effectLst>
            <a:outerShdw algn="ctr" blurRad="190440" dir="2700000" dist="228593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endParaRPr b="0" lang="ru-RU" sz="10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ru-RU" sz="1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Воспитатель</a:t>
            </a:r>
            <a:endParaRPr b="0" lang="ru-RU" sz="10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ru-RU" sz="1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Информация об адаптации в группе </a:t>
            </a:r>
            <a:endParaRPr b="0" lang="ru-RU" sz="10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ru-RU" sz="1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(от 2– 5мин)</a:t>
            </a:r>
            <a:endParaRPr b="0" lang="ru-RU" sz="10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endParaRPr b="0" lang="ru-RU" sz="1000" spc="-1" strike="noStrike">
              <a:latin typeface="XO Oriel"/>
            </a:endParaRPr>
          </a:p>
        </p:txBody>
      </p:sp>
      <p:sp>
        <p:nvSpPr>
          <p:cNvPr id="163" name="Скругленный прямоугольник 61"/>
          <p:cNvSpPr/>
          <p:nvPr/>
        </p:nvSpPr>
        <p:spPr>
          <a:xfrm>
            <a:off x="4256280" y="2360520"/>
            <a:ext cx="2055960" cy="927000"/>
          </a:xfrm>
          <a:prstGeom prst="roundRect">
            <a:avLst>
              <a:gd name="adj" fmla="val 16667"/>
            </a:avLst>
          </a:prstGeom>
          <a:solidFill>
            <a:srgbClr val="327fbe"/>
          </a:solidFill>
          <a:ln w="0">
            <a:noFill/>
          </a:ln>
          <a:effectLst>
            <a:outerShdw algn="ctr" blurRad="190440" dir="2700000" dist="228593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endParaRPr b="0" lang="ru-RU" sz="10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r>
              <a:rPr b="1" lang="ru-RU" sz="1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endParaRPr b="0" lang="ru-RU" sz="10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ru-RU" sz="1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Вынесение заключения и назначение индивидуальной программы социальной  реабилитации на  несовершеннолетнего </a:t>
            </a:r>
            <a:endParaRPr b="0" lang="ru-RU" sz="10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ru-RU" sz="1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1" lang="ru-RU" sz="1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(от 3 – 5 мин)</a:t>
            </a:r>
            <a:endParaRPr b="0" lang="ru-RU" sz="10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endParaRPr b="0" lang="ru-RU" sz="1000" spc="-1" strike="noStrike">
              <a:latin typeface="XO Oriel"/>
            </a:endParaRPr>
          </a:p>
        </p:txBody>
      </p:sp>
      <p:sp>
        <p:nvSpPr>
          <p:cNvPr id="164" name="Скругленный прямоугольник 73"/>
          <p:cNvSpPr/>
          <p:nvPr/>
        </p:nvSpPr>
        <p:spPr>
          <a:xfrm>
            <a:off x="6589080" y="4951080"/>
            <a:ext cx="2111400" cy="89928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779637"/>
              </a:gs>
              <a:gs pos="100000">
                <a:srgbClr val="9bc348"/>
              </a:gs>
            </a:gsLst>
            <a:lin ang="16200000"/>
          </a:gradFill>
          <a:ln w="0">
            <a:noFill/>
          </a:ln>
          <a:effectLst>
            <a:outerShdw algn="ctr" blurRad="190440" dir="2700000" dist="228593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endParaRPr b="0" lang="ru-RU" sz="10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endParaRPr b="0" lang="ru-RU" sz="10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ru-RU" sz="1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Социальный педагог </a:t>
            </a:r>
            <a:endParaRPr b="0" lang="ru-RU" sz="10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ru-RU" sz="1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Общая осведомленность и социально-бытовая ориентировка </a:t>
            </a:r>
            <a:endParaRPr b="0" lang="ru-RU" sz="10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ru-RU" sz="1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(от 2 - 5 мин)</a:t>
            </a:r>
            <a:endParaRPr b="0" lang="ru-RU" sz="10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endParaRPr b="0" lang="ru-RU" sz="1000" spc="-1" strike="noStrike">
              <a:latin typeface="XO Oriel"/>
            </a:endParaRPr>
          </a:p>
        </p:txBody>
      </p:sp>
      <p:sp>
        <p:nvSpPr>
          <p:cNvPr id="165" name="Скругленный прямоугольник 78"/>
          <p:cNvSpPr/>
          <p:nvPr/>
        </p:nvSpPr>
        <p:spPr>
          <a:xfrm>
            <a:off x="6528960" y="3933000"/>
            <a:ext cx="2157480" cy="98928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779637"/>
              </a:gs>
              <a:gs pos="100000">
                <a:srgbClr val="9bc348"/>
              </a:gs>
            </a:gsLst>
            <a:lin ang="16200000"/>
          </a:gradFill>
          <a:ln w="0">
            <a:noFill/>
          </a:ln>
          <a:effectLst>
            <a:outerShdw algn="ctr" blurRad="190440" dir="2700000" dist="228593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endParaRPr b="0" lang="ru-RU" sz="10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endParaRPr b="0" lang="ru-RU" sz="10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ru-RU" sz="1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Психолог в социальной сфере</a:t>
            </a:r>
            <a:endParaRPr b="0" lang="ru-RU" sz="10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ru-RU" sz="1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Информация о результатах первичной диагностики</a:t>
            </a:r>
            <a:endParaRPr b="0" lang="ru-RU" sz="10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ru-RU" sz="1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(от 2-5  мин)</a:t>
            </a:r>
            <a:endParaRPr b="0" lang="ru-RU" sz="10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endParaRPr b="0" lang="ru-RU" sz="1000" spc="-1" strike="noStrike">
              <a:latin typeface="XO Oriel"/>
            </a:endParaRPr>
          </a:p>
        </p:txBody>
      </p:sp>
      <p:sp>
        <p:nvSpPr>
          <p:cNvPr id="166" name="Скругленный прямоугольник 41"/>
          <p:cNvSpPr/>
          <p:nvPr/>
        </p:nvSpPr>
        <p:spPr>
          <a:xfrm>
            <a:off x="6528960" y="5988960"/>
            <a:ext cx="2182680" cy="71928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0">
            <a:noFill/>
          </a:ln>
          <a:effectLst>
            <a:outerShdw algn="ctr" blurRad="190440" dir="2700000" dist="228593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endParaRPr b="0" lang="ru-RU" sz="10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r>
              <a:rPr b="1" lang="ru-RU" sz="1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endParaRPr b="0" lang="ru-RU" sz="10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ru-RU" sz="1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Конспектирование полученных данных на заседании ПМПК рукописно  (от 15 - 30мин.)</a:t>
            </a:r>
            <a:endParaRPr b="0" lang="ru-RU" sz="10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endParaRPr b="0" lang="ru-RU" sz="1000" spc="-1" strike="noStrike">
              <a:latin typeface="XO Oriel"/>
            </a:endParaRPr>
          </a:p>
        </p:txBody>
      </p:sp>
      <p:sp>
        <p:nvSpPr>
          <p:cNvPr id="167" name="Скругленный прямоугольник 42"/>
          <p:cNvSpPr/>
          <p:nvPr/>
        </p:nvSpPr>
        <p:spPr>
          <a:xfrm>
            <a:off x="4256280" y="3681000"/>
            <a:ext cx="2053080" cy="899280"/>
          </a:xfrm>
          <a:prstGeom prst="roundRect">
            <a:avLst>
              <a:gd name="adj" fmla="val 16667"/>
            </a:avLst>
          </a:prstGeom>
          <a:solidFill>
            <a:srgbClr val="327fbe"/>
          </a:solidFill>
          <a:ln>
            <a:noFill/>
          </a:ln>
          <a:effectLst>
            <a:outerShdw algn="ctr" blurRad="190440" dir="2700000" dist="228593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endParaRPr b="0" lang="ru-RU" sz="10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r>
              <a:rPr b="1" lang="ru-RU" sz="1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endParaRPr b="0" lang="ru-RU" sz="10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ru-RU" sz="1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Составление протокола заседания ПМПКА на несовершеннолетнего в программе </a:t>
            </a:r>
            <a:r>
              <a:rPr b="0" lang="en-US" sz="1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WORD</a:t>
            </a:r>
            <a:r>
              <a:rPr b="0" lang="ru-RU" sz="1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, распечатка </a:t>
            </a:r>
            <a:endParaRPr b="0" lang="ru-RU" sz="10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ru-RU" sz="1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(от 20 - 30 мин)</a:t>
            </a:r>
            <a:endParaRPr b="0" lang="ru-RU" sz="10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endParaRPr b="0" lang="ru-RU" sz="1000" spc="-1" strike="noStrike">
              <a:latin typeface="XO Oriel"/>
            </a:endParaRPr>
          </a:p>
        </p:txBody>
      </p:sp>
      <p:sp>
        <p:nvSpPr>
          <p:cNvPr id="168" name="Скругленный прямоугольник 43"/>
          <p:cNvSpPr/>
          <p:nvPr/>
        </p:nvSpPr>
        <p:spPr>
          <a:xfrm>
            <a:off x="4256280" y="4923000"/>
            <a:ext cx="2055960" cy="899280"/>
          </a:xfrm>
          <a:prstGeom prst="roundRect">
            <a:avLst>
              <a:gd name="adj" fmla="val 16667"/>
            </a:avLst>
          </a:prstGeom>
          <a:solidFill>
            <a:srgbClr val="327fbe"/>
          </a:solidFill>
          <a:ln>
            <a:noFill/>
          </a:ln>
          <a:effectLst>
            <a:outerShdw algn="ctr" blurRad="190440" dir="2700000" dist="228593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endParaRPr b="0" lang="ru-RU" sz="10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ru-RU" sz="1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ru-RU" sz="1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Переход с корпуса № 2 на корпус № 1 для подписания характеристик всеми специалистами и директором учреждения </a:t>
            </a:r>
            <a:r>
              <a:rPr b="1" lang="ru-RU" sz="1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(от 2- 5мин)</a:t>
            </a:r>
            <a:endParaRPr b="0" lang="ru-RU" sz="10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endParaRPr b="0" lang="ru-RU" sz="1000" spc="-1" strike="noStrike">
              <a:latin typeface="XO Oriel"/>
            </a:endParaRPr>
          </a:p>
        </p:txBody>
      </p:sp>
      <p:sp>
        <p:nvSpPr>
          <p:cNvPr id="169" name="Скругленный прямоугольник 44"/>
          <p:cNvSpPr/>
          <p:nvPr/>
        </p:nvSpPr>
        <p:spPr>
          <a:xfrm>
            <a:off x="1044000" y="3638520"/>
            <a:ext cx="2663640" cy="868680"/>
          </a:xfrm>
          <a:prstGeom prst="roundRect">
            <a:avLst>
              <a:gd name="adj" fmla="val 16667"/>
            </a:avLst>
          </a:prstGeom>
          <a:solidFill>
            <a:srgbClr val="327fbe"/>
          </a:solidFill>
          <a:ln w="0">
            <a:noFill/>
          </a:ln>
          <a:effectLst>
            <a:outerShdw algn="ctr" blurRad="190440" dir="2700000" dist="228593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endParaRPr b="0" lang="ru-RU" sz="10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ru-RU" sz="1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ru-RU" sz="1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Внесение в журнал заседаний ПМПК  полных данных из утвержденного протокола заседания всеми специалистами на несовершеннолетнего </a:t>
            </a:r>
            <a:endParaRPr b="0" lang="ru-RU" sz="10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ru-RU" sz="1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(от 20-25 мин)</a:t>
            </a:r>
            <a:endParaRPr b="0" lang="ru-RU" sz="10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endParaRPr b="0" lang="ru-RU" sz="1000" spc="-1" strike="noStrike">
              <a:latin typeface="XO Oriel"/>
            </a:endParaRPr>
          </a:p>
        </p:txBody>
      </p:sp>
      <p:sp>
        <p:nvSpPr>
          <p:cNvPr id="170" name="Прямая соединительная линия 106"/>
          <p:cNvSpPr/>
          <p:nvPr/>
        </p:nvSpPr>
        <p:spPr>
          <a:xfrm>
            <a:off x="6444000" y="1196640"/>
            <a:ext cx="24483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8064a2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71" name="Прямая соединительная линия 110"/>
          <p:cNvSpPr/>
          <p:nvPr/>
        </p:nvSpPr>
        <p:spPr>
          <a:xfrm>
            <a:off x="8892360" y="1196640"/>
            <a:ext cx="360" cy="3888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8064a2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72" name="Прямая со стрелкой 114"/>
          <p:cNvSpPr/>
          <p:nvPr/>
        </p:nvSpPr>
        <p:spPr>
          <a:xfrm flipH="1">
            <a:off x="8532360" y="5085000"/>
            <a:ext cx="36000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8064a2"/>
            </a:solidFill>
            <a:tailEnd len="med" type="arrow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73" name="Прямая со стрелкой 119"/>
          <p:cNvSpPr/>
          <p:nvPr/>
        </p:nvSpPr>
        <p:spPr>
          <a:xfrm flipH="1" flipV="1">
            <a:off x="8532360" y="4293000"/>
            <a:ext cx="360000" cy="10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8064a2"/>
            </a:solidFill>
            <a:tailEnd len="med" type="arrow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74" name="Прямая со стрелкой 121"/>
          <p:cNvSpPr/>
          <p:nvPr/>
        </p:nvSpPr>
        <p:spPr>
          <a:xfrm flipH="1" flipV="1">
            <a:off x="8531640" y="3429000"/>
            <a:ext cx="396360" cy="10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8064a2"/>
            </a:solidFill>
            <a:tailEnd len="med" type="arrow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75" name="Прямая со стрелкой 125"/>
          <p:cNvSpPr/>
          <p:nvPr/>
        </p:nvSpPr>
        <p:spPr>
          <a:xfrm flipH="1" flipV="1">
            <a:off x="8604360" y="2492640"/>
            <a:ext cx="288000" cy="10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8064a2"/>
            </a:solidFill>
            <a:tailEnd len="med" type="arrow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76" name="Прямая со стрелкой 131"/>
          <p:cNvSpPr/>
          <p:nvPr/>
        </p:nvSpPr>
        <p:spPr>
          <a:xfrm flipH="1">
            <a:off x="8532360" y="1628640"/>
            <a:ext cx="36000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8064a2"/>
            </a:solidFill>
            <a:tailEnd len="med" type="arrow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77" name="Прямая соединительная линия 157"/>
          <p:cNvSpPr/>
          <p:nvPr/>
        </p:nvSpPr>
        <p:spPr>
          <a:xfrm>
            <a:off x="8892360" y="2492640"/>
            <a:ext cx="360" cy="2592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8064a2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78" name="Прямая со стрелкой 159"/>
          <p:cNvSpPr/>
          <p:nvPr/>
        </p:nvSpPr>
        <p:spPr>
          <a:xfrm>
            <a:off x="5682600" y="1628640"/>
            <a:ext cx="360" cy="7318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8064a2"/>
            </a:solidFill>
            <a:tailEnd len="med" type="arrow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79" name="Прямая со стрелкой 174"/>
          <p:cNvSpPr/>
          <p:nvPr/>
        </p:nvSpPr>
        <p:spPr>
          <a:xfrm>
            <a:off x="5708880" y="4581000"/>
            <a:ext cx="360" cy="342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8064a2"/>
            </a:solidFill>
            <a:tailEnd len="med" type="arrow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80" name="Прямая со стрелкой 190"/>
          <p:cNvSpPr/>
          <p:nvPr/>
        </p:nvSpPr>
        <p:spPr>
          <a:xfrm flipV="1">
            <a:off x="2613960" y="3223800"/>
            <a:ext cx="360" cy="397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c0504d"/>
            </a:solidFill>
            <a:tailEnd len="med" type="arrow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81" name="Прямая со стрелкой 200"/>
          <p:cNvSpPr/>
          <p:nvPr/>
        </p:nvSpPr>
        <p:spPr>
          <a:xfrm flipH="1">
            <a:off x="3706920" y="6294960"/>
            <a:ext cx="200124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8064a2"/>
            </a:solidFill>
            <a:tailEnd len="med" type="arrow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82" name="Прямая со стрелкой 212"/>
          <p:cNvSpPr/>
          <p:nvPr/>
        </p:nvSpPr>
        <p:spPr>
          <a:xfrm>
            <a:off x="1274760" y="1268640"/>
            <a:ext cx="432000" cy="54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8064a2"/>
            </a:solidFill>
            <a:tailEnd len="med" type="arrow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83" name="Пятно 1 39"/>
          <p:cNvSpPr/>
          <p:nvPr/>
        </p:nvSpPr>
        <p:spPr>
          <a:xfrm>
            <a:off x="2771640" y="620640"/>
            <a:ext cx="431280" cy="57528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algn="ctr" blurRad="108000" dir="5400000" dist="126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prst="artDeco" w="63500" h="63500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1200" spc="-1" strike="noStrike">
                <a:solidFill>
                  <a:srgbClr val="ffffff"/>
                </a:solidFill>
                <a:latin typeface="Calibri"/>
                <a:ea typeface="DejaVu Sans"/>
              </a:rPr>
              <a:t>1</a:t>
            </a:r>
            <a:endParaRPr b="0" lang="ru-RU" sz="1200" spc="-1" strike="noStrike">
              <a:latin typeface="XO Oriel"/>
            </a:endParaRPr>
          </a:p>
        </p:txBody>
      </p:sp>
      <p:sp>
        <p:nvSpPr>
          <p:cNvPr id="184" name="Пятно 1 40"/>
          <p:cNvSpPr/>
          <p:nvPr/>
        </p:nvSpPr>
        <p:spPr>
          <a:xfrm>
            <a:off x="6084000" y="4077000"/>
            <a:ext cx="431280" cy="57528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algn="ctr" blurRad="108000" dir="5400000" dist="126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prst="artDeco" w="63500" h="63500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1200" spc="-1" strike="noStrike">
                <a:solidFill>
                  <a:srgbClr val="ffffff"/>
                </a:solidFill>
                <a:latin typeface="Calibri"/>
                <a:ea typeface="DejaVu Sans"/>
              </a:rPr>
              <a:t>4</a:t>
            </a:r>
            <a:endParaRPr b="0" lang="ru-RU" sz="1200" spc="-1" strike="noStrike">
              <a:latin typeface="XO Oriel"/>
            </a:endParaRPr>
          </a:p>
        </p:txBody>
      </p:sp>
      <p:sp>
        <p:nvSpPr>
          <p:cNvPr id="185" name="Пятно 1 46"/>
          <p:cNvSpPr/>
          <p:nvPr/>
        </p:nvSpPr>
        <p:spPr>
          <a:xfrm>
            <a:off x="6230880" y="693360"/>
            <a:ext cx="431280" cy="57528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algn="ctr" blurRad="108000" dir="5400000" dist="126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prst="artDeco" w="63500" h="63500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1200" spc="-1" strike="noStrike">
                <a:solidFill>
                  <a:srgbClr val="ffffff"/>
                </a:solidFill>
                <a:latin typeface="Calibri"/>
                <a:ea typeface="DejaVu Sans"/>
              </a:rPr>
              <a:t>2</a:t>
            </a:r>
            <a:endParaRPr b="0" lang="ru-RU" sz="1200" spc="-1" strike="noStrike">
              <a:latin typeface="XO Oriel"/>
            </a:endParaRPr>
          </a:p>
        </p:txBody>
      </p:sp>
      <p:sp>
        <p:nvSpPr>
          <p:cNvPr id="186" name="Пятно 1 47"/>
          <p:cNvSpPr/>
          <p:nvPr/>
        </p:nvSpPr>
        <p:spPr>
          <a:xfrm>
            <a:off x="8343720" y="6328440"/>
            <a:ext cx="431280" cy="57528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algn="ctr" blurRad="108000" dir="5400000" dist="126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prst="artDeco" w="63500" h="63500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1200" spc="-1" strike="noStrike">
                <a:solidFill>
                  <a:srgbClr val="ffffff"/>
                </a:solidFill>
                <a:latin typeface="Calibri"/>
                <a:ea typeface="DejaVu Sans"/>
              </a:rPr>
              <a:t>3</a:t>
            </a:r>
            <a:endParaRPr b="0" lang="ru-RU" sz="1200" spc="-1" strike="noStrike">
              <a:latin typeface="XO Oriel"/>
            </a:endParaRPr>
          </a:p>
        </p:txBody>
      </p:sp>
      <p:sp>
        <p:nvSpPr>
          <p:cNvPr id="187" name="Пятно 1 49"/>
          <p:cNvSpPr/>
          <p:nvPr/>
        </p:nvSpPr>
        <p:spPr>
          <a:xfrm>
            <a:off x="4500000" y="1600920"/>
            <a:ext cx="431280" cy="57528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algn="ctr" blurRad="108000" dir="5400000" dist="126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prst="artDeco" w="63500" h="63500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1200" spc="-1" strike="noStrike">
                <a:solidFill>
                  <a:srgbClr val="ffffff"/>
                </a:solidFill>
                <a:latin typeface="Calibri"/>
                <a:ea typeface="DejaVu Sans"/>
              </a:rPr>
              <a:t>5</a:t>
            </a:r>
            <a:endParaRPr b="0" lang="ru-RU" sz="1200" spc="-1" strike="noStrike">
              <a:latin typeface="XO Oriel"/>
            </a:endParaRPr>
          </a:p>
        </p:txBody>
      </p:sp>
      <p:sp>
        <p:nvSpPr>
          <p:cNvPr id="188" name="Пятно 1 50"/>
          <p:cNvSpPr/>
          <p:nvPr/>
        </p:nvSpPr>
        <p:spPr>
          <a:xfrm>
            <a:off x="6096960" y="5401080"/>
            <a:ext cx="431280" cy="57528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algn="ctr" blurRad="108000" dir="5400000" dist="126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prst="artDeco" w="63500" h="63500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1200" spc="-1" strike="noStrike">
                <a:solidFill>
                  <a:srgbClr val="ffffff"/>
                </a:solidFill>
                <a:latin typeface="Calibri"/>
                <a:ea typeface="DejaVu Sans"/>
              </a:rPr>
              <a:t>5</a:t>
            </a:r>
            <a:endParaRPr b="0" lang="ru-RU" sz="1200" spc="-1" strike="noStrike">
              <a:latin typeface="XO Oriel"/>
            </a:endParaRPr>
          </a:p>
        </p:txBody>
      </p:sp>
      <p:sp>
        <p:nvSpPr>
          <p:cNvPr id="189" name="Пятно 1 51"/>
          <p:cNvSpPr/>
          <p:nvPr/>
        </p:nvSpPr>
        <p:spPr>
          <a:xfrm>
            <a:off x="778320" y="4149000"/>
            <a:ext cx="431280" cy="57528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algn="ctr" blurRad="108000" dir="5400000" dist="126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prst="artDeco" w="63500" h="63500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1200" spc="-1" strike="noStrike">
                <a:solidFill>
                  <a:srgbClr val="ffffff"/>
                </a:solidFill>
                <a:latin typeface="Calibri"/>
                <a:ea typeface="DejaVu Sans"/>
              </a:rPr>
              <a:t>3</a:t>
            </a:r>
            <a:endParaRPr b="0" lang="ru-RU" sz="1200" spc="-1" strike="noStrike">
              <a:latin typeface="XO Oriel"/>
            </a:endParaRPr>
          </a:p>
        </p:txBody>
      </p:sp>
      <p:sp>
        <p:nvSpPr>
          <p:cNvPr id="190" name="Пятно 1 45"/>
          <p:cNvSpPr/>
          <p:nvPr/>
        </p:nvSpPr>
        <p:spPr>
          <a:xfrm>
            <a:off x="2843640" y="1319040"/>
            <a:ext cx="431280" cy="57528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algn="ctr" blurRad="108000" dir="5400000" dist="126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prst="artDeco" w="63500" h="63500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1200" spc="-1" strike="noStrike">
                <a:solidFill>
                  <a:srgbClr val="ffffff"/>
                </a:solidFill>
                <a:latin typeface="Calibri"/>
                <a:ea typeface="DejaVu Sans"/>
              </a:rPr>
              <a:t>6</a:t>
            </a:r>
            <a:endParaRPr b="0" lang="ru-RU" sz="1200" spc="-1" strike="noStrike">
              <a:latin typeface="XO Oriel"/>
            </a:endParaRPr>
          </a:p>
        </p:txBody>
      </p:sp>
      <p:sp>
        <p:nvSpPr>
          <p:cNvPr id="191" name="Пятно 1 48"/>
          <p:cNvSpPr/>
          <p:nvPr/>
        </p:nvSpPr>
        <p:spPr>
          <a:xfrm>
            <a:off x="8361000" y="1017000"/>
            <a:ext cx="431280" cy="57528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algn="ctr" blurRad="108000" dir="5400000" dist="126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prst="artDeco" w="63500" h="63500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1200" spc="-1" strike="noStrike">
                <a:solidFill>
                  <a:srgbClr val="ffffff"/>
                </a:solidFill>
                <a:latin typeface="Calibri"/>
                <a:ea typeface="DejaVu Sans"/>
              </a:rPr>
              <a:t>6</a:t>
            </a:r>
            <a:endParaRPr b="0" lang="ru-RU" sz="1200" spc="-1" strike="noStrike">
              <a:latin typeface="XO Oriel"/>
            </a:endParaRPr>
          </a:p>
        </p:txBody>
      </p:sp>
      <p:sp>
        <p:nvSpPr>
          <p:cNvPr id="192" name="Пятно 1 52"/>
          <p:cNvSpPr/>
          <p:nvPr/>
        </p:nvSpPr>
        <p:spPr>
          <a:xfrm>
            <a:off x="8255160" y="5085360"/>
            <a:ext cx="519840" cy="57528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algn="ctr" blurRad="108000" dir="5400000" dist="126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prst="artDeco" w="63500" h="63500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1200" spc="-1" strike="noStrike">
                <a:solidFill>
                  <a:srgbClr val="ffffff"/>
                </a:solidFill>
                <a:latin typeface="Calibri"/>
                <a:ea typeface="DejaVu Sans"/>
              </a:rPr>
              <a:t>6</a:t>
            </a:r>
            <a:endParaRPr b="0" lang="ru-RU" sz="1200" spc="-1" strike="noStrike">
              <a:latin typeface="XO Oriel"/>
            </a:endParaRPr>
          </a:p>
        </p:txBody>
      </p:sp>
      <p:sp>
        <p:nvSpPr>
          <p:cNvPr id="193" name="Скругленный прямоугольник 53"/>
          <p:cNvSpPr/>
          <p:nvPr/>
        </p:nvSpPr>
        <p:spPr>
          <a:xfrm>
            <a:off x="1019160" y="5851080"/>
            <a:ext cx="2712960" cy="816840"/>
          </a:xfrm>
          <a:prstGeom prst="roundRect">
            <a:avLst>
              <a:gd name="adj" fmla="val 16667"/>
            </a:avLst>
          </a:prstGeom>
          <a:solidFill>
            <a:srgbClr val="327fbe"/>
          </a:solidFill>
          <a:ln>
            <a:noFill/>
          </a:ln>
          <a:effectLst>
            <a:outerShdw algn="ctr" blurRad="190440" dir="2700000" dist="228593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ru-RU" sz="11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Подписание протокола заседания ПМПКА всеми специалистами и директором учреждения</a:t>
            </a:r>
            <a:endParaRPr b="0" lang="ru-RU" sz="11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ru-RU" sz="11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1" lang="ru-RU" sz="11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(от  10- 180 мин)</a:t>
            </a:r>
            <a:endParaRPr b="0" lang="ru-RU" sz="1100" spc="-1" strike="noStrike">
              <a:latin typeface="XO Oriel"/>
            </a:endParaRPr>
          </a:p>
        </p:txBody>
      </p:sp>
      <p:sp>
        <p:nvSpPr>
          <p:cNvPr id="194" name="Пятно 1 65"/>
          <p:cNvSpPr/>
          <p:nvPr/>
        </p:nvSpPr>
        <p:spPr>
          <a:xfrm>
            <a:off x="760320" y="5511600"/>
            <a:ext cx="431280" cy="57528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algn="ctr" blurRad="108000" dir="5400000" dist="126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prst="artDeco" w="63500" h="63500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1200" spc="-1" strike="noStrike">
                <a:solidFill>
                  <a:srgbClr val="ffffff"/>
                </a:solidFill>
                <a:latin typeface="Calibri"/>
                <a:ea typeface="DejaVu Sans"/>
              </a:rPr>
              <a:t>1</a:t>
            </a:r>
            <a:endParaRPr b="0" lang="ru-RU" sz="1200" spc="-1" strike="noStrike">
              <a:latin typeface="XO Oriel"/>
            </a:endParaRPr>
          </a:p>
        </p:txBody>
      </p:sp>
      <p:sp>
        <p:nvSpPr>
          <p:cNvPr id="195" name="Прямая со стрелкой 56"/>
          <p:cNvSpPr/>
          <p:nvPr/>
        </p:nvSpPr>
        <p:spPr>
          <a:xfrm flipH="1">
            <a:off x="8477640" y="6178320"/>
            <a:ext cx="4503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8064a2"/>
            </a:solidFill>
            <a:tailEnd len="med" type="arrow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96" name="Прямая со стрелкой 59"/>
          <p:cNvSpPr/>
          <p:nvPr/>
        </p:nvSpPr>
        <p:spPr>
          <a:xfrm>
            <a:off x="5708880" y="3288240"/>
            <a:ext cx="360" cy="392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8064a2"/>
            </a:solidFill>
            <a:tailEnd len="med" type="arrow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97" name="Скругленный прямоугольник 83"/>
          <p:cNvSpPr/>
          <p:nvPr/>
        </p:nvSpPr>
        <p:spPr>
          <a:xfrm>
            <a:off x="1044000" y="4717440"/>
            <a:ext cx="2545920" cy="793440"/>
          </a:xfrm>
          <a:prstGeom prst="roundRect">
            <a:avLst>
              <a:gd name="adj" fmla="val 16667"/>
            </a:avLst>
          </a:prstGeom>
          <a:solidFill>
            <a:srgbClr val="327fbe"/>
          </a:solidFill>
          <a:ln>
            <a:noFill/>
          </a:ln>
          <a:effectLst>
            <a:outerShdw algn="ctr" blurRad="190440" dir="2700000" dist="228593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endParaRPr b="0" lang="ru-RU" sz="10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ru-RU" sz="1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ru-RU" sz="1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Переход с корпуса № 1 на корпус № 2 возвращение на рабочее место </a:t>
            </a:r>
            <a:r>
              <a:rPr b="1" lang="ru-RU" sz="1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(от 2- 5мин)</a:t>
            </a:r>
            <a:endParaRPr b="0" lang="ru-RU" sz="12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endParaRPr b="0" lang="ru-RU" sz="1000" spc="-1" strike="noStrike">
              <a:latin typeface="XO Oriel"/>
            </a:endParaRPr>
          </a:p>
        </p:txBody>
      </p:sp>
      <p:sp>
        <p:nvSpPr>
          <p:cNvPr id="198" name="Пятно 1 84"/>
          <p:cNvSpPr/>
          <p:nvPr/>
        </p:nvSpPr>
        <p:spPr>
          <a:xfrm>
            <a:off x="3492000" y="5140800"/>
            <a:ext cx="431280" cy="57528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algn="ctr" blurRad="108000" dir="5400000" dist="126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prst="artDeco" w="63500" h="63500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1200" spc="-1" strike="noStrike">
                <a:solidFill>
                  <a:srgbClr val="ffffff"/>
                </a:solidFill>
                <a:latin typeface="Calibri"/>
                <a:ea typeface="DejaVu Sans"/>
              </a:rPr>
              <a:t>5</a:t>
            </a:r>
            <a:endParaRPr b="0" lang="ru-RU" sz="1200" spc="-1" strike="noStrike">
              <a:latin typeface="XO Oriel"/>
            </a:endParaRPr>
          </a:p>
        </p:txBody>
      </p:sp>
      <p:sp>
        <p:nvSpPr>
          <p:cNvPr id="199" name="Прямая со стрелкой 86"/>
          <p:cNvSpPr/>
          <p:nvPr/>
        </p:nvSpPr>
        <p:spPr>
          <a:xfrm flipV="1">
            <a:off x="2613960" y="4457160"/>
            <a:ext cx="360" cy="2941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8064a2"/>
            </a:solidFill>
            <a:tailEnd len="med" type="arrow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2A82A5E-87CA-42AA-B5B7-9E1C0D264B04}" type="slidenum">
              <a:t>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1087920" y="188640"/>
            <a:ext cx="6617880" cy="766800"/>
          </a:xfrm>
          <a:prstGeom prst="rect">
            <a:avLst/>
          </a:prstGeom>
          <a:gradFill rotWithShape="0">
            <a:gsLst>
              <a:gs pos="0">
                <a:srgbClr val="00b050"/>
              </a:gs>
              <a:gs pos="100000">
                <a:srgbClr val="0070c0"/>
              </a:gs>
            </a:gsLst>
            <a:lin ang="16200000"/>
          </a:gradFill>
          <a:ln w="0">
            <a:noFill/>
          </a:ln>
          <a:effectLst>
            <a:outerShdw dist="228593" dir="2700000" blurRad="190440" rotWithShape="0">
              <a:srgbClr val="000000">
                <a:alpha val="30000"/>
              </a:srgbClr>
            </a:outerShdw>
          </a:effectLst>
        </p:spPr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2400" spc="-1" strike="noStrike">
                <a:solidFill>
                  <a:srgbClr val="000000"/>
                </a:solidFill>
                <a:latin typeface="Times New Roman"/>
              </a:rPr>
              <a:t>Пирамида проблем </a:t>
            </a:r>
            <a:br>
              <a:rPr sz="2400"/>
            </a:br>
            <a:r>
              <a:rPr b="1" lang="ru-RU" sz="2400" spc="-1" strike="noStrike">
                <a:solidFill>
                  <a:srgbClr val="000000"/>
                </a:solidFill>
                <a:latin typeface="Times New Roman"/>
              </a:rPr>
              <a:t>(муниципальный уровень) </a:t>
            </a:r>
            <a:endParaRPr b="0" lang="ru-RU" sz="2400" spc="-1" strike="noStrike">
              <a:latin typeface="XO Oriel"/>
            </a:endParaRPr>
          </a:p>
        </p:txBody>
      </p:sp>
      <p:sp>
        <p:nvSpPr>
          <p:cNvPr id="201" name="Равнобедренный треугольник 5"/>
          <p:cNvSpPr/>
          <p:nvPr/>
        </p:nvSpPr>
        <p:spPr>
          <a:xfrm>
            <a:off x="36720" y="1268640"/>
            <a:ext cx="3239640" cy="53280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>
            <a:noFill/>
          </a:ln>
          <a:effectLst>
            <a:outerShdw algn="ctr" blurRad="190440" dir="2700000" dist="228593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2" name="Скругленный прямоугольник 1"/>
          <p:cNvSpPr/>
          <p:nvPr/>
        </p:nvSpPr>
        <p:spPr>
          <a:xfrm>
            <a:off x="889920" y="2278800"/>
            <a:ext cx="1521000" cy="38448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noFill/>
          </a:ln>
          <a:effectLst>
            <a:outerShdw algn="ctr" blurRad="190440" dir="2700000" dist="228593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Федеральный уровень - 0</a:t>
            </a:r>
            <a:endParaRPr b="0" lang="ru-RU" sz="1400" spc="-1" strike="noStrike">
              <a:latin typeface="XO Oriel"/>
            </a:endParaRPr>
          </a:p>
        </p:txBody>
      </p:sp>
      <p:sp>
        <p:nvSpPr>
          <p:cNvPr id="203" name="Скругленный прямоугольник 7"/>
          <p:cNvSpPr/>
          <p:nvPr/>
        </p:nvSpPr>
        <p:spPr>
          <a:xfrm>
            <a:off x="517680" y="3390480"/>
            <a:ext cx="2255400" cy="541800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>
            <a:noFill/>
          </a:ln>
          <a:effectLst>
            <a:outerShdw algn="ctr" blurRad="190440" dir="2700000" dist="228593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1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Региональный уровень - 0</a:t>
            </a:r>
            <a:endParaRPr b="0" lang="ru-RU" sz="1600" spc="-1" strike="noStrike">
              <a:latin typeface="XO Oriel"/>
            </a:endParaRPr>
          </a:p>
        </p:txBody>
      </p:sp>
      <p:sp>
        <p:nvSpPr>
          <p:cNvPr id="204" name="Скругленный прямоугольник 8"/>
          <p:cNvSpPr/>
          <p:nvPr/>
        </p:nvSpPr>
        <p:spPr>
          <a:xfrm>
            <a:off x="252720" y="4575600"/>
            <a:ext cx="2807640" cy="50328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noFill/>
          </a:ln>
          <a:effectLst>
            <a:outerShdw algn="ctr" blurRad="190440" dir="2700000" dist="228593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1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Местный  уровень</a:t>
            </a:r>
            <a:br>
              <a:rPr sz="1600"/>
            </a:br>
            <a:r>
              <a:rPr b="1" lang="ru-RU" sz="1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(организации) - 6</a:t>
            </a:r>
            <a:endParaRPr b="0" lang="ru-RU" sz="1600" spc="-1" strike="noStrike">
              <a:latin typeface="XO Oriel"/>
            </a:endParaRPr>
          </a:p>
        </p:txBody>
      </p:sp>
      <p:sp>
        <p:nvSpPr>
          <p:cNvPr id="205" name="Скругленный прямоугольник 9"/>
          <p:cNvSpPr/>
          <p:nvPr/>
        </p:nvSpPr>
        <p:spPr>
          <a:xfrm>
            <a:off x="3204000" y="2133000"/>
            <a:ext cx="5688000" cy="4103640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algn="ctr" blurRad="190440" dir="2700000" dist="228593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algn="just">
              <a:lnSpc>
                <a:spcPct val="100000"/>
              </a:lnSpc>
              <a:buNone/>
            </a:pPr>
            <a:endParaRPr b="0" lang="ru-RU" sz="1600" spc="-1" strike="noStrike">
              <a:latin typeface="XO Oriel"/>
            </a:endParaRPr>
          </a:p>
          <a:p>
            <a:pPr algn="just">
              <a:lnSpc>
                <a:spcPct val="100000"/>
              </a:lnSpc>
              <a:buNone/>
            </a:pPr>
            <a:endParaRPr b="0" lang="ru-RU" sz="1600" spc="-1" strike="noStrike">
              <a:latin typeface="XO Oriel"/>
            </a:endParaRPr>
          </a:p>
          <a:p>
            <a:pPr marL="228600" indent="-228600" algn="just">
              <a:lnSpc>
                <a:spcPct val="100000"/>
              </a:lnSpc>
              <a:buClr>
                <a:srgbClr val="000000"/>
              </a:buClr>
              <a:buFont typeface="OpenSymbol"/>
              <a:buAutoNum type="arabicPeriod"/>
            </a:pPr>
            <a:r>
              <a:rPr b="1" lang="ru-RU" sz="1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Затраты времени на подготовку информации в связи с отсутствием сотрудника на рабочем месте, участвующего в консилиуме;</a:t>
            </a:r>
            <a:endParaRPr b="0" lang="ru-RU" sz="1600" spc="-1" strike="noStrike">
              <a:latin typeface="XO Oriel"/>
            </a:endParaRPr>
          </a:p>
          <a:p>
            <a:pPr marL="228600" indent="-228600" algn="just">
              <a:lnSpc>
                <a:spcPct val="100000"/>
              </a:lnSpc>
              <a:buClr>
                <a:srgbClr val="000000"/>
              </a:buClr>
              <a:buFont typeface="OpenSymbol"/>
              <a:buAutoNum type="arabicPeriod"/>
            </a:pPr>
            <a:r>
              <a:rPr b="1" lang="ru-RU" sz="1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Большие временные затраты на заслушивание каждого специалиста;</a:t>
            </a:r>
            <a:endParaRPr b="0" lang="ru-RU" sz="1600" spc="-1" strike="noStrike">
              <a:latin typeface="XO Oriel"/>
            </a:endParaRPr>
          </a:p>
          <a:p>
            <a:pPr marL="228600" indent="-228600" algn="just">
              <a:lnSpc>
                <a:spcPct val="100000"/>
              </a:lnSpc>
              <a:buClr>
                <a:srgbClr val="000000"/>
              </a:buClr>
              <a:buFont typeface="OpenSymbol"/>
              <a:buAutoNum type="arabicPeriod"/>
            </a:pPr>
            <a:r>
              <a:rPr b="1" lang="ru-RU" sz="1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Рукописное конспектирование данных, полученных от всех специалистов на заседании ПМПК и внесение их в журналы;</a:t>
            </a:r>
            <a:endParaRPr b="0" lang="ru-RU" sz="1600" spc="-1" strike="noStrike">
              <a:latin typeface="XO Oriel"/>
            </a:endParaRPr>
          </a:p>
          <a:p>
            <a:pPr marL="228600" indent="-228600" algn="just">
              <a:lnSpc>
                <a:spcPct val="100000"/>
              </a:lnSpc>
              <a:buClr>
                <a:srgbClr val="000000"/>
              </a:buClr>
              <a:buFont typeface="OpenSymbol"/>
              <a:buAutoNum type="arabicPeriod"/>
            </a:pPr>
            <a:r>
              <a:rPr b="1" lang="ru-RU" sz="1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Дублирование рукописных записей в программу </a:t>
            </a:r>
            <a:r>
              <a:rPr b="1" lang="en-US" sz="1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Word</a:t>
            </a:r>
            <a:r>
              <a:rPr b="1" lang="ru-RU" sz="1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;</a:t>
            </a:r>
            <a:endParaRPr b="0" lang="ru-RU" sz="1600" spc="-1" strike="noStrike">
              <a:latin typeface="XO Oriel"/>
            </a:endParaRPr>
          </a:p>
          <a:p>
            <a:pPr marL="228600" indent="-228600" algn="just">
              <a:lnSpc>
                <a:spcPct val="100000"/>
              </a:lnSpc>
              <a:buClr>
                <a:srgbClr val="000000"/>
              </a:buClr>
              <a:buFont typeface="OpenSymbol"/>
              <a:buAutoNum type="arabicPeriod"/>
            </a:pPr>
            <a:r>
              <a:rPr b="1" lang="ru-RU" sz="1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Передвижение  специалистов между корпусом № 2 и корпусом № 1;</a:t>
            </a:r>
            <a:endParaRPr b="0" lang="ru-RU" sz="1600" spc="-1" strike="noStrike">
              <a:latin typeface="XO Oriel"/>
            </a:endParaRPr>
          </a:p>
          <a:p>
            <a:pPr marL="228600" indent="-228600" algn="just">
              <a:lnSpc>
                <a:spcPct val="100000"/>
              </a:lnSpc>
              <a:buClr>
                <a:srgbClr val="000000"/>
              </a:buClr>
              <a:buFont typeface="OpenSymbol"/>
              <a:buAutoNum type="arabicPeriod"/>
            </a:pPr>
            <a:r>
              <a:rPr b="1" lang="ru-RU" sz="1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Отсутствие необходимой документации на воспитанника (амбулаторная карта, школьное дело).</a:t>
            </a:r>
            <a:endParaRPr b="0" lang="ru-RU" sz="1600" spc="-1" strike="noStrike">
              <a:latin typeface="XO Oriel"/>
            </a:endParaRPr>
          </a:p>
          <a:p>
            <a:pPr algn="just">
              <a:lnSpc>
                <a:spcPct val="100000"/>
              </a:lnSpc>
              <a:buNone/>
            </a:pPr>
            <a:endParaRPr b="0" lang="ru-RU" sz="1600" spc="-1" strike="noStrike">
              <a:latin typeface="XO Oriel"/>
            </a:endParaRPr>
          </a:p>
          <a:p>
            <a:pPr algn="just">
              <a:lnSpc>
                <a:spcPct val="100000"/>
              </a:lnSpc>
              <a:buNone/>
            </a:pPr>
            <a:endParaRPr b="0" lang="ru-RU" sz="1200" spc="-1" strike="noStrike">
              <a:latin typeface="XO Oriel"/>
            </a:endParaRPr>
          </a:p>
          <a:p>
            <a:pPr algn="just">
              <a:lnSpc>
                <a:spcPct val="100000"/>
              </a:lnSpc>
              <a:buNone/>
            </a:pPr>
            <a:endParaRPr b="0" lang="ru-RU" sz="1200" spc="-1" strike="noStrike">
              <a:latin typeface="XO Oriel"/>
            </a:endParaRPr>
          </a:p>
        </p:txBody>
      </p:sp>
      <p:sp>
        <p:nvSpPr>
          <p:cNvPr id="206" name="Пятно 1 16"/>
          <p:cNvSpPr/>
          <p:nvPr/>
        </p:nvSpPr>
        <p:spPr>
          <a:xfrm>
            <a:off x="1190160" y="5794560"/>
            <a:ext cx="765720" cy="80208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algn="ctr" blurRad="108000" dir="5400000" dist="126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prst="artDeco" w="63500" h="63500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2400" spc="-1" strike="noStrike">
                <a:solidFill>
                  <a:srgbClr val="ffffff"/>
                </a:solidFill>
                <a:latin typeface="Calibri"/>
                <a:ea typeface="DejaVu Sans"/>
              </a:rPr>
              <a:t>5</a:t>
            </a:r>
            <a:endParaRPr b="0" lang="ru-RU" sz="2400" spc="-1" strike="noStrike">
              <a:latin typeface="XO Oriel"/>
            </a:endParaRPr>
          </a:p>
        </p:txBody>
      </p:sp>
      <p:sp>
        <p:nvSpPr>
          <p:cNvPr id="207" name="Пятно 1 17"/>
          <p:cNvSpPr/>
          <p:nvPr/>
        </p:nvSpPr>
        <p:spPr>
          <a:xfrm>
            <a:off x="287640" y="5722560"/>
            <a:ext cx="687960" cy="87408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algn="ctr" blurRad="108000" dir="5400000" dist="126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prst="artDeco" w="63500" h="63500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2400" spc="-1" strike="noStrike">
                <a:solidFill>
                  <a:srgbClr val="ffffff"/>
                </a:solidFill>
                <a:latin typeface="Calibri"/>
                <a:ea typeface="DejaVu Sans"/>
              </a:rPr>
              <a:t>4</a:t>
            </a:r>
            <a:endParaRPr b="0" lang="ru-RU" sz="2400" spc="-1" strike="noStrike">
              <a:latin typeface="XO Oriel"/>
            </a:endParaRPr>
          </a:p>
        </p:txBody>
      </p:sp>
      <p:sp>
        <p:nvSpPr>
          <p:cNvPr id="208" name="Пятно 1 18"/>
          <p:cNvSpPr/>
          <p:nvPr/>
        </p:nvSpPr>
        <p:spPr>
          <a:xfrm>
            <a:off x="2295720" y="5275440"/>
            <a:ext cx="626760" cy="79776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algn="ctr" blurRad="108000" dir="5400000" dist="126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prst="artDeco" w="63500" h="63500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2400" spc="-1" strike="noStrike">
                <a:solidFill>
                  <a:srgbClr val="ffffff"/>
                </a:solidFill>
                <a:latin typeface="Calibri"/>
                <a:ea typeface="DejaVu Sans"/>
              </a:rPr>
              <a:t>3</a:t>
            </a:r>
            <a:endParaRPr b="0" lang="ru-RU" sz="2400" spc="-1" strike="noStrike">
              <a:latin typeface="XO Oriel"/>
            </a:endParaRPr>
          </a:p>
        </p:txBody>
      </p:sp>
      <p:sp>
        <p:nvSpPr>
          <p:cNvPr id="209" name="Пятно 1 19"/>
          <p:cNvSpPr/>
          <p:nvPr/>
        </p:nvSpPr>
        <p:spPr>
          <a:xfrm>
            <a:off x="1573560" y="5079600"/>
            <a:ext cx="622440" cy="79704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algn="ctr" blurRad="108000" dir="5400000" dist="126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prst="artDeco" w="63500" h="63500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2400" spc="-1" strike="noStrike">
                <a:solidFill>
                  <a:srgbClr val="ffffff"/>
                </a:solidFill>
                <a:latin typeface="Calibri"/>
                <a:ea typeface="DejaVu Sans"/>
              </a:rPr>
              <a:t>2</a:t>
            </a:r>
            <a:endParaRPr b="0" lang="ru-RU" sz="2400" spc="-1" strike="noStrike">
              <a:latin typeface="XO Oriel"/>
            </a:endParaRPr>
          </a:p>
        </p:txBody>
      </p:sp>
      <p:sp>
        <p:nvSpPr>
          <p:cNvPr id="210" name="Пятно 1 20"/>
          <p:cNvSpPr/>
          <p:nvPr/>
        </p:nvSpPr>
        <p:spPr>
          <a:xfrm>
            <a:off x="643680" y="5140800"/>
            <a:ext cx="545760" cy="65304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algn="ctr" blurRad="108000" dir="5400000" dist="126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prst="artDeco" w="63500" h="63500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2400" spc="-1" strike="noStrike">
                <a:solidFill>
                  <a:srgbClr val="ffffff"/>
                </a:solidFill>
                <a:latin typeface="Calibri"/>
                <a:ea typeface="DejaVu Sans"/>
              </a:rPr>
              <a:t>1</a:t>
            </a:r>
            <a:endParaRPr b="0" lang="ru-RU" sz="2400" spc="-1" strike="noStrike">
              <a:latin typeface="XO Oriel"/>
            </a:endParaRPr>
          </a:p>
        </p:txBody>
      </p:sp>
      <p:sp>
        <p:nvSpPr>
          <p:cNvPr id="211" name="Пятно 1 13"/>
          <p:cNvSpPr/>
          <p:nvPr/>
        </p:nvSpPr>
        <p:spPr>
          <a:xfrm>
            <a:off x="2314800" y="5877360"/>
            <a:ext cx="503280" cy="71928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algn="ctr" blurRad="108000" dir="5400000" dist="126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prst="artDeco" w="63500" h="63500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2400" spc="-1" strike="noStrike">
                <a:solidFill>
                  <a:srgbClr val="ffffff"/>
                </a:solidFill>
                <a:latin typeface="Calibri"/>
                <a:ea typeface="DejaVu Sans"/>
              </a:rPr>
              <a:t>6</a:t>
            </a:r>
            <a:endParaRPr b="0" lang="ru-RU" sz="2400" spc="-1" strike="noStrike">
              <a:latin typeface="XO Orie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314D00F-4BBC-4437-91EF-9E77EAC9549E}" type="slidenum">
              <a:t>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PlaceHolder 1"/>
          <p:cNvSpPr>
            <a:spLocks noGrp="1"/>
          </p:cNvSpPr>
          <p:nvPr>
            <p:ph type="title"/>
          </p:nvPr>
        </p:nvSpPr>
        <p:spPr>
          <a:xfrm>
            <a:off x="1187640" y="188640"/>
            <a:ext cx="6480000" cy="431280"/>
          </a:xfrm>
          <a:prstGeom prst="rect">
            <a:avLst/>
          </a:prstGeom>
          <a:gradFill rotWithShape="0">
            <a:gsLst>
              <a:gs pos="0">
                <a:srgbClr val="00b050"/>
              </a:gs>
              <a:gs pos="100000">
                <a:srgbClr val="558ed5"/>
              </a:gs>
            </a:gsLst>
            <a:lin ang="16200000"/>
          </a:gradFill>
          <a:ln w="0">
            <a:noFill/>
          </a:ln>
          <a:effectLst>
            <a:outerShdw dist="23040" dir="5400000" blurRad="39960" rotWithShape="0">
              <a:srgbClr val="000000">
                <a:alpha val="35000"/>
              </a:srgbClr>
            </a:outerShdw>
          </a:effectLst>
        </p:spPr>
        <p:txBody>
          <a:bodyPr lIns="90000" rIns="90000" tIns="45000" bIns="45000" anchor="ctr">
            <a:normAutofit fontScale="28000"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br>
              <a:rPr sz="2000"/>
            </a:br>
            <a:br>
              <a:rPr sz="2000"/>
            </a:br>
            <a:r>
              <a:rPr b="1" lang="ru-RU" sz="2000" spc="-1" strike="noStrike">
                <a:solidFill>
                  <a:srgbClr val="000000"/>
                </a:solidFill>
                <a:latin typeface="Times New Roman"/>
              </a:rPr>
              <a:t>План мероприятий по устранению проблем</a:t>
            </a:r>
            <a:br>
              <a:rPr sz="2000"/>
            </a:br>
            <a:endParaRPr b="0" lang="ru-RU" sz="2000" spc="-1" strike="noStrike">
              <a:latin typeface="XO Oriel"/>
            </a:endParaRPr>
          </a:p>
        </p:txBody>
      </p:sp>
      <p:graphicFrame>
        <p:nvGraphicFramePr>
          <p:cNvPr id="213" name="Объект 4"/>
          <p:cNvGraphicFramePr/>
          <p:nvPr/>
        </p:nvGraphicFramePr>
        <p:xfrm>
          <a:off x="214200" y="1124640"/>
          <a:ext cx="8713800" cy="2595240"/>
        </p:xfrm>
        <a:graphic>
          <a:graphicData uri="http://schemas.openxmlformats.org/drawingml/2006/table">
            <a:tbl>
              <a:tblPr/>
              <a:tblGrid>
                <a:gridCol w="457200"/>
                <a:gridCol w="1841040"/>
                <a:gridCol w="1819080"/>
                <a:gridCol w="2363760"/>
                <a:gridCol w="991080"/>
                <a:gridCol w="1242000"/>
              </a:tblGrid>
              <a:tr h="37080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1" lang="ru-RU" sz="900" spc="-1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№</a:t>
                      </a:r>
                      <a:endParaRPr b="0" lang="ru-RU" sz="900" spc="-1" strike="noStrike">
                        <a:latin typeface="XO Orie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1" lang="ru-RU" sz="900" spc="-1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п/п</a:t>
                      </a:r>
                      <a:endParaRPr b="0" lang="ru-RU" sz="900" spc="-1" strike="noStrike">
                        <a:latin typeface="XO Oriel"/>
                      </a:endParaRPr>
                    </a:p>
                  </a:txBody>
                  <a:tcPr anchor="t"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1" lang="ru-RU" sz="900" spc="-1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Выявленная проблема</a:t>
                      </a:r>
                      <a:endParaRPr b="0" lang="ru-RU" sz="900" spc="-1" strike="noStrike">
                        <a:latin typeface="XO Oriel"/>
                      </a:endParaRPr>
                    </a:p>
                  </a:txBody>
                  <a:tcPr anchor="t"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ru-RU" sz="900" spc="-1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Причина проблемы</a:t>
                      </a:r>
                      <a:endParaRPr b="0" lang="ru-RU" sz="900" spc="-1" strike="noStrike">
                        <a:latin typeface="XO Oriel"/>
                      </a:endParaRPr>
                    </a:p>
                  </a:txBody>
                  <a:tcPr anchor="t"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ru-RU" sz="900" spc="-1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Мероприятие</a:t>
                      </a:r>
                      <a:endParaRPr b="0" lang="ru-RU" sz="900" spc="-1" strike="noStrike">
                        <a:latin typeface="XO Oriel"/>
                      </a:endParaRPr>
                    </a:p>
                  </a:txBody>
                  <a:tcPr anchor="t"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ru-RU" sz="900" spc="-1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Срок реализации</a:t>
                      </a:r>
                      <a:endParaRPr b="0" lang="ru-RU" sz="900" spc="-1" strike="noStrike">
                        <a:latin typeface="XO Oriel"/>
                      </a:endParaRPr>
                    </a:p>
                  </a:txBody>
                  <a:tcPr anchor="t"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1" lang="ru-RU" sz="900" spc="-1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     </a:t>
                      </a:r>
                      <a:r>
                        <a:rPr b="1" lang="ru-RU" sz="900" spc="-1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Ответственные </a:t>
                      </a:r>
                      <a:endParaRPr b="0" lang="ru-RU" sz="900" spc="-1" strike="noStrike">
                        <a:latin typeface="XO Oriel"/>
                      </a:endParaRPr>
                    </a:p>
                  </a:txBody>
                  <a:tcPr anchor="t"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endParaRPr b="0" lang="ru-RU" sz="900" spc="-1" strike="noStrike">
                        <a:latin typeface="XO Oriel"/>
                      </a:endParaRPr>
                    </a:p>
                  </a:txBody>
                  <a:tcPr anchor="t"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Затраты времени на подготовку информации в связи с отсутствием сотрудника на рабочем месте, участвующего в консилиуме.</a:t>
                      </a:r>
                      <a:endParaRPr b="0" lang="ru-RU" sz="900" spc="-1" strike="noStrike">
                        <a:latin typeface="XO Orie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endParaRPr b="0" lang="ru-RU" sz="900" spc="-1" strike="noStrike">
                        <a:latin typeface="XO Oriel"/>
                      </a:endParaRPr>
                    </a:p>
                  </a:txBody>
                  <a:tcPr anchor="t"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  <a:buNone/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Учреждение находится в сельской местности.</a:t>
                      </a:r>
                      <a:endParaRPr b="0" lang="ru-RU" sz="900" spc="-1" strike="noStrike">
                        <a:latin typeface="XO Orie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buNone/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Запланированные и экстренные выезды сотрудников в центр города, а также уход на больничный.</a:t>
                      </a:r>
                      <a:endParaRPr b="0" lang="ru-RU" sz="900" spc="-1" strike="noStrike">
                        <a:latin typeface="XO Oriel"/>
                      </a:endParaRPr>
                    </a:p>
                  </a:txBody>
                  <a:tcPr anchor="t"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Взаимозаменяемость специалистов между отделениями.</a:t>
                      </a:r>
                      <a:endParaRPr b="0" lang="ru-RU" sz="900" spc="-1" strike="noStrike">
                        <a:latin typeface="XO Orie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 случае отсутствия руководителя право подписи имеет зам. директора по В и РР.</a:t>
                      </a:r>
                      <a:endParaRPr b="0" lang="ru-RU" sz="900" spc="-1" strike="noStrike">
                        <a:latin typeface="XO Oriel"/>
                      </a:endParaRPr>
                    </a:p>
                  </a:txBody>
                  <a:tcPr anchor="t"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по мене возникновения проблемы</a:t>
                      </a:r>
                      <a:endParaRPr b="0" lang="ru-RU" sz="900" spc="-1" strike="noStrike">
                        <a:latin typeface="XO Orie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endParaRPr b="0" lang="ru-RU" sz="900" spc="-1" strike="noStrike">
                        <a:latin typeface="XO Oriel"/>
                      </a:endParaRPr>
                    </a:p>
                  </a:txBody>
                  <a:tcPr anchor="t"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4f81bd"/>
                    </a:solidFill>
                  </a:tcPr>
                </a:tc>
                <a:tc rowSpan="4"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endParaRPr b="0" lang="ru-RU" sz="900" spc="-1" strike="noStrike">
                        <a:latin typeface="XO Orie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endParaRPr b="0" lang="ru-RU" sz="900" spc="-1" strike="noStrike">
                        <a:latin typeface="XO Orie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endParaRPr b="0" lang="ru-RU" sz="900" spc="-1" strike="noStrike">
                        <a:latin typeface="XO Orie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endParaRPr b="0" lang="ru-RU" sz="900" spc="-1" strike="noStrike">
                        <a:latin typeface="XO Orie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endParaRPr b="0" lang="ru-RU" sz="900" spc="-1" strike="noStrike">
                        <a:latin typeface="XO Orie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Л.А. Латышкевич</a:t>
                      </a:r>
                      <a:endParaRPr b="0" lang="ru-RU" sz="900" spc="-1" strike="noStrike">
                        <a:latin typeface="XO Orie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А.Н. Петрова</a:t>
                      </a:r>
                      <a:endParaRPr b="0" lang="ru-RU" sz="900" spc="-1" strike="noStrike">
                        <a:latin typeface="XO Orie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Л.Г. Киселева</a:t>
                      </a:r>
                      <a:endParaRPr b="0" lang="ru-RU" sz="900" spc="-1" strike="noStrike">
                        <a:latin typeface="XO Orie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Т.А. Зырянова</a:t>
                      </a:r>
                      <a:endParaRPr b="0" lang="ru-RU" sz="900" spc="-1" strike="noStrike">
                        <a:latin typeface="XO Orie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О.И. Корачева</a:t>
                      </a:r>
                      <a:endParaRPr b="0" lang="ru-RU" sz="900" spc="-1" strike="noStrike">
                        <a:latin typeface="XO Orie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В.А. Евграфова</a:t>
                      </a:r>
                      <a:endParaRPr b="0" lang="ru-RU" sz="900" spc="-1" strike="noStrike">
                        <a:latin typeface="XO Orie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М.В. Пожидаева</a:t>
                      </a:r>
                      <a:endParaRPr b="0" lang="ru-RU" sz="900" spc="-1" strike="noStrike">
                        <a:latin typeface="XO Oriel"/>
                      </a:endParaRPr>
                    </a:p>
                  </a:txBody>
                  <a:tcPr anchor="t"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4f81bd"/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 b="0" lang="ru-RU" sz="900" spc="-1" strike="noStrike">
                        <a:latin typeface="XO Oriel"/>
                      </a:endParaRPr>
                    </a:p>
                  </a:txBody>
                  <a:tcPr anchor="t"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Большие временные затраты на заслушивание каждого специалиста;</a:t>
                      </a:r>
                      <a:endParaRPr b="0" lang="ru-RU" sz="900" spc="-1" strike="noStrike">
                        <a:latin typeface="XO Orie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endParaRPr b="0" lang="ru-RU" sz="900" spc="-1" strike="noStrike">
                        <a:latin typeface="XO Oriel"/>
                      </a:endParaRPr>
                    </a:p>
                  </a:txBody>
                  <a:tcPr anchor="t"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 rowSpan="3">
                  <a:txBody>
                    <a:bodyPr anchor="t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endParaRPr b="0" lang="ru-RU" sz="900" spc="-1" strike="noStrike">
                        <a:latin typeface="XO Orie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endParaRPr b="0" lang="ru-RU" sz="900" spc="-1" strike="noStrike">
                        <a:latin typeface="XO Orie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endParaRPr b="0" lang="ru-RU" sz="900" spc="-1" strike="noStrike">
                        <a:latin typeface="XO Orie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endParaRPr b="0" lang="ru-RU" sz="900" spc="-1" strike="noStrike">
                        <a:latin typeface="XO Orie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endParaRPr b="0" lang="ru-RU" sz="900" spc="-1" strike="noStrike">
                        <a:latin typeface="XO Orie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endParaRPr b="0" lang="ru-RU" sz="900" spc="-1" strike="noStrike">
                        <a:latin typeface="XO Orie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Устоявшийся порядок работы специалистов с момента основания учреждения</a:t>
                      </a:r>
                      <a:endParaRPr b="0" lang="ru-RU" sz="900" spc="-1" strike="noStrike">
                        <a:latin typeface="XO Orie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endParaRPr b="0" lang="ru-RU" sz="900" spc="-1" strike="noStrike">
                        <a:latin typeface="XO Oriel"/>
                      </a:endParaRPr>
                    </a:p>
                  </a:txBody>
                  <a:tcPr anchor="t"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 rowSpan="3">
                  <a:txBody>
                    <a:bodyPr anchor="t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Изменили порядок ведения заседания ПМПК:</a:t>
                      </a:r>
                      <a:endParaRPr b="0" lang="ru-RU" sz="900" spc="-1" strike="noStrike">
                        <a:latin typeface="XO Oriel"/>
                      </a:endParaRPr>
                    </a:p>
                    <a:p>
                      <a:pPr marL="228600" indent="-228600" algn="just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OpenSymbol"/>
                        <a:buAutoNum type="arabicPeriod"/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специалисты высылают в электронном виде секретарю необходимую информацию (которую ранее зачитывали);</a:t>
                      </a:r>
                      <a:endParaRPr b="0" lang="ru-RU" sz="900" spc="-1" strike="noStrike">
                        <a:latin typeface="XO Oriel"/>
                      </a:endParaRPr>
                    </a:p>
                    <a:p>
                      <a:pPr marL="228600" indent="-228600" algn="just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OpenSymbol"/>
                        <a:buAutoNum type="arabicPeriod"/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подготавливается заключение на воспитанника;</a:t>
                      </a:r>
                      <a:endParaRPr b="0" lang="ru-RU" sz="900" spc="-1" strike="noStrike">
                        <a:latin typeface="XO Oriel"/>
                      </a:endParaRPr>
                    </a:p>
                    <a:p>
                      <a:pPr marL="228600" indent="-228600" algn="just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OpenSymbol"/>
                        <a:buAutoNum type="arabicPeriod"/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во время заседания специалисты выносят </a:t>
                      </a:r>
                      <a:r>
                        <a:rPr b="0" lang="ru-RU" sz="900" spc="-1" strike="noStrike" u="sng">
                          <a:solidFill>
                            <a:srgbClr val="000000"/>
                          </a:solidFill>
                          <a:uFillTx/>
                          <a:latin typeface="Times New Roman"/>
                        </a:rPr>
                        <a:t>только</a:t>
                      </a: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решение о назначении программы на ребенка;</a:t>
                      </a:r>
                      <a:endParaRPr b="0" lang="ru-RU" sz="900" spc="-1" strike="noStrike">
                        <a:latin typeface="XO Oriel"/>
                      </a:endParaRPr>
                    </a:p>
                    <a:p>
                      <a:pPr marL="228600" indent="-228600" algn="just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OpenSymbol"/>
                        <a:buAutoNum type="arabicPeriod"/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 журнал регистрации заседаний ПМПК фиксируется только результат заключения, вынесенного на ПМПК.</a:t>
                      </a:r>
                      <a:endParaRPr b="0" lang="ru-RU" sz="900" spc="-1" strike="noStrike">
                        <a:latin typeface="XO Oriel"/>
                      </a:endParaRPr>
                    </a:p>
                    <a:p>
                      <a:pPr marL="228600" indent="-228600" algn="just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OpenSymbol"/>
                        <a:buAutoNum type="arabicPeriod"/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Разработано положение о проведении ПМПК</a:t>
                      </a:r>
                      <a:endParaRPr b="0" lang="ru-RU" sz="900" spc="-1" strike="noStrike">
                        <a:latin typeface="XO Oriel"/>
                      </a:endParaRPr>
                    </a:p>
                  </a:txBody>
                  <a:tcPr anchor="t"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 rowSpan="3"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endParaRPr b="0" lang="ru-RU" sz="900" spc="-1" strike="noStrike">
                        <a:latin typeface="XO Orie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endParaRPr b="0" lang="ru-RU" sz="900" spc="-1" strike="noStrike">
                        <a:latin typeface="XO Orie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endParaRPr b="0" lang="ru-RU" sz="900" spc="-1" strike="noStrike">
                        <a:latin typeface="XO Orie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endParaRPr b="0" lang="ru-RU" sz="900" spc="-1" strike="noStrike">
                        <a:latin typeface="XO Orie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endParaRPr b="0" lang="ru-RU" sz="900" spc="-1" strike="noStrike">
                        <a:latin typeface="XO Orie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endParaRPr b="0" lang="ru-RU" sz="900" spc="-1" strike="noStrike">
                        <a:latin typeface="XO Orie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endParaRPr b="0" lang="ru-RU" sz="900" spc="-1" strike="noStrike">
                        <a:latin typeface="XO Orie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 10.05.2021</a:t>
                      </a:r>
                      <a:endParaRPr b="0" lang="ru-RU" sz="900" spc="-1" strike="noStrike">
                        <a:latin typeface="XO Oriel"/>
                      </a:endParaRPr>
                    </a:p>
                  </a:txBody>
                  <a:tcPr anchor="t"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 v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endParaRPr b="0" lang="ru-RU" sz="900" spc="-1" strike="noStrike">
                        <a:latin typeface="XO Oriel"/>
                      </a:endParaRPr>
                    </a:p>
                  </a:txBody>
                  <a:tcPr anchor="t"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Рукописное конспектирование данных, полученных от всех специалистов на заседании ПМПК и внесение их в журналы;</a:t>
                      </a:r>
                      <a:endParaRPr b="0" lang="ru-RU" sz="900" spc="-1" strike="noStrike">
                        <a:latin typeface="XO Orie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endParaRPr b="0" lang="ru-RU" sz="900" spc="-1" strike="noStrike">
                        <a:latin typeface="XO Oriel"/>
                      </a:endParaRPr>
                    </a:p>
                  </a:txBody>
                  <a:tcPr anchor="t"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4f81bd"/>
                    </a:solidFill>
                  </a:tcPr>
                </a:tc>
                <a:tc v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endParaRPr b="0" lang="ru-RU" sz="900" spc="-1" strike="noStrike">
                        <a:latin typeface="XO Oriel"/>
                      </a:endParaRPr>
                    </a:p>
                  </a:txBody>
                  <a:tcPr anchor="t"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Дублирование рукописных записей в программу </a:t>
                      </a:r>
                      <a:r>
                        <a:rPr b="0" lang="en-US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Word</a:t>
                      </a: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;</a:t>
                      </a:r>
                      <a:endParaRPr b="0" lang="ru-RU" sz="900" spc="-1" strike="noStrike">
                        <a:latin typeface="XO Orie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endParaRPr b="0" lang="ru-RU" sz="900" spc="-1" strike="noStrike">
                        <a:latin typeface="XO Oriel"/>
                      </a:endParaRPr>
                    </a:p>
                  </a:txBody>
                  <a:tcPr anchor="t"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 v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endParaRPr b="0" lang="ru-RU" sz="900" spc="-1" strike="noStrike">
                        <a:latin typeface="XO Oriel"/>
                      </a:endParaRPr>
                    </a:p>
                  </a:txBody>
                  <a:tcPr anchor="t"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Передвижение  специалистов между корпусом № 1 и корпусом № 2</a:t>
                      </a:r>
                      <a:endParaRPr b="0" lang="ru-RU" sz="900" spc="-1" strike="noStrike">
                        <a:latin typeface="XO Orie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endParaRPr b="0" lang="ru-RU" sz="900" spc="-1" strike="noStrike">
                        <a:latin typeface="XO Oriel"/>
                      </a:endParaRPr>
                    </a:p>
                  </a:txBody>
                  <a:tcPr anchor="t"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Учреждение состоит из двух отдельно стоящих корпусов</a:t>
                      </a:r>
                      <a:endParaRPr b="0" lang="ru-RU" sz="900" spc="-1" strike="noStrike">
                        <a:latin typeface="XO Orie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endParaRPr b="0" lang="ru-RU" sz="900" spc="-1" strike="noStrike">
                        <a:latin typeface="XO Oriel"/>
                      </a:endParaRPr>
                    </a:p>
                  </a:txBody>
                  <a:tcPr anchor="t"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  <a:buNone/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  <a:endParaRPr b="0" lang="ru-RU" sz="900" spc="-1" strike="noStrike">
                        <a:latin typeface="XO Oriel"/>
                      </a:endParaRPr>
                    </a:p>
                  </a:txBody>
                  <a:tcPr anchor="t"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  <a:endParaRPr b="0" lang="ru-RU" sz="900" spc="-1" strike="noStrike">
                        <a:latin typeface="XO Oriel"/>
                      </a:endParaRPr>
                    </a:p>
                  </a:txBody>
                  <a:tcPr anchor="t"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  <a:endParaRPr b="0" lang="ru-RU" sz="900" spc="-1" strike="noStrike">
                        <a:latin typeface="XO Oriel"/>
                      </a:endParaRPr>
                    </a:p>
                  </a:txBody>
                  <a:tcPr anchor="t"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4f81bd"/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  <a:endParaRPr b="0" lang="ru-RU" sz="900" spc="-1" strike="noStrike">
                        <a:latin typeface="XO Oriel"/>
                      </a:endParaRPr>
                    </a:p>
                  </a:txBody>
                  <a:tcPr anchor="t"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Отсутствие необходимой документации на воспитанника (амбулаторная карта, школьное дело);</a:t>
                      </a:r>
                      <a:endParaRPr b="0" lang="ru-RU" sz="900" spc="-1" strike="noStrike">
                        <a:latin typeface="XO Oriel"/>
                      </a:endParaRPr>
                    </a:p>
                  </a:txBody>
                  <a:tcPr anchor="t"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  <a:buNone/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Родители воспитанников из асоциальных семей, документы могут:</a:t>
                      </a:r>
                      <a:endParaRPr b="0" lang="ru-RU" sz="900" spc="-1" strike="noStrike">
                        <a:latin typeface="XO Oriel"/>
                      </a:endParaRPr>
                    </a:p>
                    <a:p>
                      <a:pPr marL="171360" indent="-171360" algn="just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OpenSymbol"/>
                        <a:buChar char="-"/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быть не заведены при рождении;</a:t>
                      </a:r>
                      <a:endParaRPr b="0" lang="ru-RU" sz="900" spc="-1" strike="noStrike">
                        <a:latin typeface="XO Oriel"/>
                      </a:endParaRPr>
                    </a:p>
                    <a:p>
                      <a:pPr marL="171360" indent="-171360" algn="just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OpenSymbol"/>
                        <a:buChar char="-"/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утеряны;</a:t>
                      </a:r>
                      <a:endParaRPr b="0" lang="ru-RU" sz="900" spc="-1" strike="noStrike">
                        <a:latin typeface="XO Oriel"/>
                      </a:endParaRPr>
                    </a:p>
                    <a:p>
                      <a:pPr marL="171360" indent="-171360" algn="just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OpenSymbol"/>
                        <a:buChar char="-"/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категорически отказываются в предоставлении.</a:t>
                      </a:r>
                      <a:endParaRPr b="0" lang="ru-RU" sz="900" spc="-1" strike="noStrike">
                        <a:latin typeface="XO Oriel"/>
                      </a:endParaRPr>
                    </a:p>
                  </a:txBody>
                  <a:tcPr anchor="t"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endParaRPr b="0" lang="ru-RU" sz="900" spc="-1" strike="noStrike">
                        <a:latin typeface="XO Orie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Тесное взаимодействие с учреждениями здравоохранения и образования города для получения необходимой информации.</a:t>
                      </a:r>
                      <a:endParaRPr b="0" lang="ru-RU" sz="900" spc="-1" strike="noStrike">
                        <a:latin typeface="XO Oriel"/>
                      </a:endParaRPr>
                    </a:p>
                  </a:txBody>
                  <a:tcPr anchor="t"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по мене возникновения проблемы</a:t>
                      </a:r>
                      <a:endParaRPr b="0" lang="ru-RU" sz="900" spc="-1" strike="noStrike">
                        <a:latin typeface="XO Orie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endParaRPr b="0" lang="ru-RU" sz="900" spc="-1" strike="noStrike">
                        <a:latin typeface="XO Oriel"/>
                      </a:endParaRPr>
                    </a:p>
                  </a:txBody>
                  <a:tcPr anchor="t"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Л.Г. Киселева</a:t>
                      </a:r>
                      <a:endParaRPr b="0" lang="ru-RU" sz="900" spc="-1" strike="noStrike">
                        <a:latin typeface="XO Orie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Т.А. Зырянова</a:t>
                      </a:r>
                      <a:endParaRPr b="0" lang="ru-RU" sz="900" spc="-1" strike="noStrike">
                        <a:latin typeface="XO Oriel"/>
                      </a:endParaRPr>
                    </a:p>
                  </a:txBody>
                  <a:tcPr anchor="t"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</a:tr>
            </a:tbl>
          </a:graphicData>
        </a:graphic>
      </p:graphicFrame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4C9E9D7-A983-4F10-A7EE-A7464A5297B4}" type="slidenum">
              <a:t>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Прямая со стрелкой 217"/>
          <p:cNvSpPr/>
          <p:nvPr/>
        </p:nvSpPr>
        <p:spPr>
          <a:xfrm>
            <a:off x="3535560" y="1549080"/>
            <a:ext cx="57600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8064a2"/>
            </a:solidFill>
            <a:tailEnd len="med" type="arrow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15" name="Прямая со стрелкой 29"/>
          <p:cNvSpPr/>
          <p:nvPr/>
        </p:nvSpPr>
        <p:spPr>
          <a:xfrm flipV="1">
            <a:off x="5217840" y="1305000"/>
            <a:ext cx="576000" cy="10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8064a2"/>
            </a:solidFill>
            <a:tailEnd len="med" type="arrow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16" name="PlaceHolder 1"/>
          <p:cNvSpPr>
            <a:spLocks noGrp="1"/>
          </p:cNvSpPr>
          <p:nvPr>
            <p:ph type="title"/>
          </p:nvPr>
        </p:nvSpPr>
        <p:spPr>
          <a:xfrm>
            <a:off x="1430280" y="260640"/>
            <a:ext cx="6093360" cy="436320"/>
          </a:xfrm>
          <a:prstGeom prst="rect">
            <a:avLst/>
          </a:prstGeom>
          <a:gradFill rotWithShape="0">
            <a:gsLst>
              <a:gs pos="0">
                <a:srgbClr val="00b050"/>
              </a:gs>
              <a:gs pos="100000">
                <a:srgbClr val="0070c0"/>
              </a:gs>
            </a:gsLst>
            <a:lin ang="16200000"/>
          </a:gradFill>
          <a:ln w="0">
            <a:noFill/>
          </a:ln>
          <a:effectLst>
            <a:outerShdw dist="228593" dir="2700000" blurRad="190440" rotWithShape="0">
              <a:srgbClr val="000000">
                <a:alpha val="30000"/>
              </a:srgbClr>
            </a:outerShdw>
          </a:effectLst>
        </p:spPr>
        <p:txBody>
          <a:bodyPr lIns="90000" rIns="90000" tIns="45000" bIns="45000" anchor="ctr">
            <a:normAutofit fontScale="81000"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i="1" lang="ru-RU" sz="2800" spc="-1" strike="noStrike">
                <a:solidFill>
                  <a:srgbClr val="ffffff"/>
                </a:solidFill>
                <a:latin typeface="Futura PT Medium"/>
              </a:rPr>
              <a:t>    </a:t>
            </a:r>
            <a:r>
              <a:rPr b="1" lang="ru-RU" sz="2800" spc="-1" strike="noStrike">
                <a:solidFill>
                  <a:srgbClr val="000000"/>
                </a:solidFill>
                <a:latin typeface="Times New Roman"/>
              </a:rPr>
              <a:t>Карта целевого состояния</a:t>
            </a:r>
            <a:endParaRPr b="0" lang="ru-RU" sz="2800" spc="-1" strike="noStrike">
              <a:latin typeface="XO Oriel"/>
            </a:endParaRPr>
          </a:p>
        </p:txBody>
      </p:sp>
      <p:sp>
        <p:nvSpPr>
          <p:cNvPr id="217" name="PlaceHolder 2"/>
          <p:cNvSpPr>
            <a:spLocks noGrp="1"/>
          </p:cNvSpPr>
          <p:nvPr>
            <p:ph/>
          </p:nvPr>
        </p:nvSpPr>
        <p:spPr>
          <a:xfrm>
            <a:off x="1747080" y="1043640"/>
            <a:ext cx="1799640" cy="1225440"/>
          </a:xfrm>
          <a:prstGeom prst="rect">
            <a:avLst/>
          </a:prstGeom>
          <a:solidFill>
            <a:srgbClr val="558ed5"/>
          </a:solidFill>
          <a:ln w="0">
            <a:noFill/>
          </a:ln>
          <a:effectLst>
            <a:outerShdw dist="228593" dir="2700000" blurRad="190440" rotWithShape="0">
              <a:srgbClr val="000000">
                <a:alpha val="30000"/>
              </a:srgbClr>
            </a:outerShdw>
          </a:effectLst>
        </p:spPr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spcBef>
                <a:spcPts val="241"/>
              </a:spcBef>
              <a:buNone/>
              <a:tabLst>
                <a:tab algn="l" pos="0"/>
              </a:tabLst>
            </a:pPr>
            <a:r>
              <a:rPr b="0" lang="ru-RU" sz="1200" spc="-1" strike="noStrike">
                <a:solidFill>
                  <a:srgbClr val="000000"/>
                </a:solidFill>
                <a:latin typeface="Times New Roman"/>
              </a:rPr>
              <a:t>Подготовка информации специалистами и отправка секретарю по электронной почте </a:t>
            </a:r>
            <a:endParaRPr b="0" lang="ru-RU" sz="1200" spc="-1" strike="noStrike">
              <a:latin typeface="XO Oriel"/>
            </a:endParaRPr>
          </a:p>
          <a:p>
            <a:pPr algn="ctr">
              <a:lnSpc>
                <a:spcPct val="100000"/>
              </a:lnSpc>
              <a:spcBef>
                <a:spcPts val="241"/>
              </a:spcBef>
              <a:buNone/>
              <a:tabLst>
                <a:tab algn="l" pos="0"/>
              </a:tabLst>
            </a:pPr>
            <a:r>
              <a:rPr b="1" lang="ru-RU" sz="1200" spc="-1" strike="noStrike">
                <a:solidFill>
                  <a:srgbClr val="000000"/>
                </a:solidFill>
                <a:latin typeface="Times New Roman"/>
              </a:rPr>
              <a:t>(от 60- 120 мин)</a:t>
            </a:r>
            <a:endParaRPr b="0" lang="ru-RU" sz="1200" spc="-1" strike="noStrike">
              <a:latin typeface="XO Oriel"/>
            </a:endParaRPr>
          </a:p>
        </p:txBody>
      </p:sp>
      <p:sp>
        <p:nvSpPr>
          <p:cNvPr id="218" name="Скругленный прямоугольник 44"/>
          <p:cNvSpPr/>
          <p:nvPr/>
        </p:nvSpPr>
        <p:spPr>
          <a:xfrm>
            <a:off x="776160" y="2960640"/>
            <a:ext cx="2519640" cy="1028520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 w="0">
            <a:noFill/>
          </a:ln>
          <a:effectLst>
            <a:outerShdw algn="ctr" blurRad="190440" dir="2700000" dist="228593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endParaRPr b="0" lang="ru-RU" sz="105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ru-RU" sz="800" spc="-1" strike="noStrike">
                <a:solidFill>
                  <a:srgbClr val="000000"/>
                </a:solidFill>
                <a:latin typeface="Futura PT Medium"/>
                <a:ea typeface="DejaVu Sans"/>
              </a:rPr>
              <a:t> </a:t>
            </a:r>
            <a:r>
              <a:rPr b="0" lang="ru-RU" sz="1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Внесение в журнал заседаний ПМПК</a:t>
            </a:r>
            <a:r>
              <a:rPr b="0" lang="en-US" sz="1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ru-RU" sz="1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только результат заключения, вынесенного на заседании </a:t>
            </a:r>
            <a:endParaRPr b="0" lang="ru-RU" sz="12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ru-RU" sz="1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(от 5-8 мин</a:t>
            </a:r>
            <a:r>
              <a:rPr b="1" lang="ru-RU" sz="1050" spc="-1" strike="noStrike">
                <a:solidFill>
                  <a:srgbClr val="000000"/>
                </a:solidFill>
                <a:latin typeface="Futura PT Medium"/>
                <a:ea typeface="DejaVu Sans"/>
              </a:rPr>
              <a:t>)</a:t>
            </a:r>
            <a:endParaRPr b="0" lang="ru-RU" sz="105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endParaRPr b="0" lang="ru-RU" sz="1050" spc="-1" strike="noStrike">
              <a:latin typeface="XO Oriel"/>
            </a:endParaRPr>
          </a:p>
        </p:txBody>
      </p:sp>
      <p:sp>
        <p:nvSpPr>
          <p:cNvPr id="219" name="Прямая соединительная линия 110"/>
          <p:cNvSpPr/>
          <p:nvPr/>
        </p:nvSpPr>
        <p:spPr>
          <a:xfrm>
            <a:off x="8892360" y="1196640"/>
            <a:ext cx="360" cy="3888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8064a2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20" name="Прямая со стрелкой 119"/>
          <p:cNvSpPr/>
          <p:nvPr/>
        </p:nvSpPr>
        <p:spPr>
          <a:xfrm>
            <a:off x="7686000" y="3895920"/>
            <a:ext cx="360" cy="6098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8064a2"/>
            </a:solidFill>
            <a:tailEnd len="med" type="arrow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21" name="Прямая со стрелкой 131"/>
          <p:cNvSpPr/>
          <p:nvPr/>
        </p:nvSpPr>
        <p:spPr>
          <a:xfrm flipH="1">
            <a:off x="8532360" y="1628640"/>
            <a:ext cx="36000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8064a2"/>
            </a:solidFill>
            <a:tailEnd len="med" type="arrow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22" name="Прямая соединительная линия 157"/>
          <p:cNvSpPr/>
          <p:nvPr/>
        </p:nvSpPr>
        <p:spPr>
          <a:xfrm>
            <a:off x="8892360" y="2492640"/>
            <a:ext cx="360" cy="2592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8064a2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23" name="Прямая со стрелкой 159"/>
          <p:cNvSpPr/>
          <p:nvPr/>
        </p:nvSpPr>
        <p:spPr>
          <a:xfrm>
            <a:off x="7686000" y="2269440"/>
            <a:ext cx="360" cy="4921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8064a2"/>
            </a:solidFill>
            <a:tailEnd len="med" type="arrow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24" name="Прямая со стрелкой 185"/>
          <p:cNvSpPr/>
          <p:nvPr/>
        </p:nvSpPr>
        <p:spPr>
          <a:xfrm flipH="1">
            <a:off x="6133680" y="5007600"/>
            <a:ext cx="132444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8064a2"/>
            </a:solidFill>
            <a:tailEnd len="med" type="arrow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25" name="Прямая со стрелкой 190"/>
          <p:cNvSpPr/>
          <p:nvPr/>
        </p:nvSpPr>
        <p:spPr>
          <a:xfrm>
            <a:off x="2055240" y="4034520"/>
            <a:ext cx="360" cy="1006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c0504d"/>
            </a:solidFill>
            <a:tailEnd len="med" type="arrow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26" name="Прямая со стрелкой 200"/>
          <p:cNvSpPr/>
          <p:nvPr/>
        </p:nvSpPr>
        <p:spPr>
          <a:xfrm flipV="1">
            <a:off x="5115600" y="3989880"/>
            <a:ext cx="360" cy="504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8064a2"/>
            </a:solidFill>
            <a:tailEnd len="med" type="arrow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27" name="Прямая со стрелкой 212"/>
          <p:cNvSpPr/>
          <p:nvPr/>
        </p:nvSpPr>
        <p:spPr>
          <a:xfrm>
            <a:off x="1331640" y="1556640"/>
            <a:ext cx="432000" cy="54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8064a2"/>
            </a:solidFill>
            <a:tailEnd len="med" type="arrow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28" name="Пятно 1 46"/>
          <p:cNvSpPr/>
          <p:nvPr/>
        </p:nvSpPr>
        <p:spPr>
          <a:xfrm>
            <a:off x="5978160" y="836640"/>
            <a:ext cx="431280" cy="57528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algn="ctr" blurRad="108000" dir="5400000" dist="126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prst="artDeco" w="63500" h="63500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1200" spc="-1" strike="noStrike">
                <a:solidFill>
                  <a:srgbClr val="ffffff"/>
                </a:solidFill>
                <a:latin typeface="Calibri"/>
                <a:ea typeface="DejaVu Sans"/>
              </a:rPr>
              <a:t>2</a:t>
            </a:r>
            <a:endParaRPr b="0" lang="ru-RU" sz="1200" spc="-1" strike="noStrike">
              <a:latin typeface="XO Oriel"/>
            </a:endParaRPr>
          </a:p>
        </p:txBody>
      </p:sp>
      <p:sp>
        <p:nvSpPr>
          <p:cNvPr id="229" name="Пятно 1 52"/>
          <p:cNvSpPr/>
          <p:nvPr/>
        </p:nvSpPr>
        <p:spPr>
          <a:xfrm>
            <a:off x="3115440" y="739800"/>
            <a:ext cx="431280" cy="57528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algn="ctr" blurRad="108000" dir="5400000" dist="126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prst="artDeco" w="63500" h="63500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1200" spc="-1" strike="noStrike">
                <a:solidFill>
                  <a:srgbClr val="ffffff"/>
                </a:solidFill>
                <a:latin typeface="Calibri"/>
                <a:ea typeface="DejaVu Sans"/>
              </a:rPr>
              <a:t>6</a:t>
            </a:r>
            <a:endParaRPr b="0" lang="ru-RU" sz="1200" spc="-1" strike="noStrike">
              <a:latin typeface="XO Oriel"/>
            </a:endParaRPr>
          </a:p>
        </p:txBody>
      </p:sp>
      <p:sp>
        <p:nvSpPr>
          <p:cNvPr id="230" name="Прямая со стрелкой 62"/>
          <p:cNvSpPr/>
          <p:nvPr/>
        </p:nvSpPr>
        <p:spPr>
          <a:xfrm flipH="1">
            <a:off x="3296160" y="3531960"/>
            <a:ext cx="93600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8064a2"/>
            </a:solidFill>
            <a:tailEnd len="med" type="arrow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31" name="Объект 5"/>
          <p:cNvSpPr/>
          <p:nvPr/>
        </p:nvSpPr>
        <p:spPr>
          <a:xfrm>
            <a:off x="6679800" y="1027800"/>
            <a:ext cx="1852200" cy="1240920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 w="0">
            <a:noFill/>
          </a:ln>
          <a:effectLst>
            <a:outerShdw algn="ctr" blurRad="190440" dir="2700000" dist="228593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spcBef>
                <a:spcPts val="221"/>
              </a:spcBef>
              <a:buNone/>
              <a:tabLst>
                <a:tab algn="l" pos="0"/>
              </a:tabLst>
            </a:pPr>
            <a:r>
              <a:rPr b="0" lang="ru-RU" sz="11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Сбор специалистов на заседание </a:t>
            </a:r>
            <a:endParaRPr b="0" lang="ru-RU" sz="1100" spc="-1" strike="noStrike">
              <a:latin typeface="XO Oriel"/>
            </a:endParaRPr>
          </a:p>
          <a:p>
            <a:pPr algn="ctr">
              <a:lnSpc>
                <a:spcPct val="100000"/>
              </a:lnSpc>
              <a:spcBef>
                <a:spcPts val="221"/>
              </a:spcBef>
              <a:buNone/>
              <a:tabLst>
                <a:tab algn="l" pos="0"/>
              </a:tabLst>
            </a:pPr>
            <a:r>
              <a:rPr b="0" lang="ru-RU" sz="11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(с корпуса №1 на корпус № 2)</a:t>
            </a:r>
            <a:endParaRPr b="0" lang="ru-RU" sz="1100" spc="-1" strike="noStrike">
              <a:latin typeface="XO Oriel"/>
            </a:endParaRPr>
          </a:p>
          <a:p>
            <a:pPr algn="ctr">
              <a:lnSpc>
                <a:spcPct val="100000"/>
              </a:lnSpc>
              <a:spcBef>
                <a:spcPts val="221"/>
              </a:spcBef>
              <a:buNone/>
              <a:tabLst>
                <a:tab algn="l" pos="0"/>
              </a:tabLst>
            </a:pPr>
            <a:r>
              <a:rPr b="1" lang="ru-RU" sz="11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(от 2-5 мин</a:t>
            </a:r>
            <a:r>
              <a:rPr b="1" lang="ru-RU" sz="1050" spc="-1" strike="noStrike">
                <a:solidFill>
                  <a:srgbClr val="000000"/>
                </a:solidFill>
                <a:latin typeface="Futura PT Medium"/>
                <a:ea typeface="DejaVu Sans"/>
              </a:rPr>
              <a:t>)</a:t>
            </a:r>
            <a:endParaRPr b="0" lang="ru-RU" sz="1050" spc="-1" strike="noStrike">
              <a:latin typeface="XO Oriel"/>
            </a:endParaRPr>
          </a:p>
        </p:txBody>
      </p:sp>
      <p:sp>
        <p:nvSpPr>
          <p:cNvPr id="232" name="Объект 5"/>
          <p:cNvSpPr/>
          <p:nvPr/>
        </p:nvSpPr>
        <p:spPr>
          <a:xfrm>
            <a:off x="6642000" y="2761560"/>
            <a:ext cx="1980720" cy="1140480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 w="0">
            <a:noFill/>
          </a:ln>
          <a:effectLst>
            <a:outerShdw algn="ctr" blurRad="190440" dir="2700000" dist="228593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spcBef>
                <a:spcPts val="210"/>
              </a:spcBef>
              <a:buNone/>
              <a:tabLst>
                <a:tab algn="l" pos="0"/>
              </a:tabLst>
            </a:pPr>
            <a:r>
              <a:rPr b="0" lang="ru-RU" sz="105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Обсуждение предварительного заключения и вынесение решения о назначении программы на ребенка и подписание протокола </a:t>
            </a:r>
            <a:endParaRPr b="0" lang="ru-RU" sz="1050" spc="-1" strike="noStrike">
              <a:latin typeface="XO Oriel"/>
            </a:endParaRPr>
          </a:p>
          <a:p>
            <a:pPr algn="ctr">
              <a:lnSpc>
                <a:spcPct val="100000"/>
              </a:lnSpc>
              <a:spcBef>
                <a:spcPts val="210"/>
              </a:spcBef>
              <a:buNone/>
              <a:tabLst>
                <a:tab algn="l" pos="0"/>
              </a:tabLst>
            </a:pPr>
            <a:r>
              <a:rPr b="1" lang="ru-RU" sz="1050" spc="-1" strike="noStrike">
                <a:solidFill>
                  <a:srgbClr val="000000"/>
                </a:solidFill>
                <a:latin typeface="Times New Roman"/>
                <a:ea typeface="DejaVu Sans"/>
              </a:rPr>
              <a:t>(от </a:t>
            </a:r>
            <a:r>
              <a:rPr b="1" lang="en-US" sz="1050" spc="-1" strike="noStrike">
                <a:solidFill>
                  <a:srgbClr val="000000"/>
                </a:solidFill>
                <a:latin typeface="Times New Roman"/>
                <a:ea typeface="DejaVu Sans"/>
              </a:rPr>
              <a:t>2</a:t>
            </a:r>
            <a:r>
              <a:rPr b="1" lang="ru-RU" sz="1050" spc="-1" strike="noStrike">
                <a:solidFill>
                  <a:srgbClr val="000000"/>
                </a:solidFill>
                <a:latin typeface="Times New Roman"/>
                <a:ea typeface="DejaVu Sans"/>
              </a:rPr>
              <a:t>- 7 мин)</a:t>
            </a:r>
            <a:endParaRPr b="0" lang="ru-RU" sz="1050" spc="-1" strike="noStrike">
              <a:latin typeface="XO Oriel"/>
            </a:endParaRPr>
          </a:p>
        </p:txBody>
      </p:sp>
      <p:sp>
        <p:nvSpPr>
          <p:cNvPr id="233" name="Объект 5"/>
          <p:cNvSpPr/>
          <p:nvPr/>
        </p:nvSpPr>
        <p:spPr>
          <a:xfrm>
            <a:off x="120240" y="5030280"/>
            <a:ext cx="3869640" cy="1339560"/>
          </a:xfrm>
          <a:prstGeom prst="roundRect">
            <a:avLst>
              <a:gd name="adj" fmla="val 16667"/>
            </a:avLst>
          </a:prstGeom>
          <a:solidFill>
            <a:srgbClr val="ff2f2f"/>
          </a:solidFill>
          <a:ln>
            <a:noFill/>
          </a:ln>
          <a:effectLst>
            <a:outerShdw algn="ctr" blurRad="190440" dir="2700000" dist="228593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1" lang="ru-RU" sz="20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Итого: от 1ч 20 мин до 2 ч 43 мин</a:t>
            </a:r>
            <a:endParaRPr b="0" lang="ru-RU" sz="2000" spc="-1" strike="noStrike">
              <a:latin typeface="XO Oriel"/>
            </a:endParaRPr>
          </a:p>
          <a:p>
            <a:pPr algn="ctr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1" lang="ru-RU" sz="20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(на 1 воспитанника)</a:t>
            </a:r>
            <a:endParaRPr b="0" lang="ru-RU" sz="2000" spc="-1" strike="noStrike">
              <a:latin typeface="XO Oriel"/>
            </a:endParaRPr>
          </a:p>
        </p:txBody>
      </p:sp>
      <p:sp>
        <p:nvSpPr>
          <p:cNvPr id="234" name="Пятно 1 50"/>
          <p:cNvSpPr/>
          <p:nvPr/>
        </p:nvSpPr>
        <p:spPr>
          <a:xfrm>
            <a:off x="8488440" y="1013040"/>
            <a:ext cx="431280" cy="57528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algn="ctr" blurRad="108000" dir="5400000" dist="126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prst="artDeco" w="63500" h="63500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1200" spc="-1" strike="noStrike">
                <a:solidFill>
                  <a:srgbClr val="ffffff"/>
                </a:solidFill>
                <a:latin typeface="Calibri"/>
                <a:ea typeface="DejaVu Sans"/>
              </a:rPr>
              <a:t>5</a:t>
            </a:r>
            <a:endParaRPr b="0" lang="ru-RU" sz="1200" spc="-1" strike="noStrike">
              <a:latin typeface="XO Oriel"/>
            </a:endParaRPr>
          </a:p>
        </p:txBody>
      </p:sp>
      <p:sp>
        <p:nvSpPr>
          <p:cNvPr id="235" name="Объект 5"/>
          <p:cNvSpPr/>
          <p:nvPr/>
        </p:nvSpPr>
        <p:spPr>
          <a:xfrm>
            <a:off x="6679800" y="4498560"/>
            <a:ext cx="1943280" cy="1017720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 w="0">
            <a:noFill/>
          </a:ln>
          <a:effectLst>
            <a:outerShdw algn="ctr" blurRad="190440" dir="2700000" dist="228593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spcBef>
                <a:spcPts val="241"/>
              </a:spcBef>
              <a:buNone/>
              <a:tabLst>
                <a:tab algn="l" pos="0"/>
              </a:tabLst>
            </a:pPr>
            <a:r>
              <a:rPr b="0" lang="ru-RU" sz="1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Переход с корпуса № 2 на корпус № 1 для подписания протокола  директором</a:t>
            </a:r>
            <a:endParaRPr b="0" lang="ru-RU" sz="1200" spc="-1" strike="noStrike">
              <a:latin typeface="XO Oriel"/>
            </a:endParaRPr>
          </a:p>
          <a:p>
            <a:pPr algn="ctr">
              <a:lnSpc>
                <a:spcPct val="100000"/>
              </a:lnSpc>
              <a:spcBef>
                <a:spcPts val="241"/>
              </a:spcBef>
              <a:buNone/>
              <a:tabLst>
                <a:tab algn="l" pos="0"/>
              </a:tabLst>
            </a:pPr>
            <a:r>
              <a:rPr b="1" lang="ru-RU" sz="1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(от 2- 5 мин)</a:t>
            </a:r>
            <a:endParaRPr b="0" lang="ru-RU" sz="1200" spc="-1" strike="noStrike">
              <a:latin typeface="XO Oriel"/>
            </a:endParaRPr>
          </a:p>
        </p:txBody>
      </p:sp>
      <p:sp>
        <p:nvSpPr>
          <p:cNvPr id="236" name="Объект 5"/>
          <p:cNvSpPr/>
          <p:nvPr/>
        </p:nvSpPr>
        <p:spPr>
          <a:xfrm>
            <a:off x="4111920" y="4506120"/>
            <a:ext cx="2007000" cy="909720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 w="0">
            <a:noFill/>
          </a:ln>
          <a:effectLst>
            <a:outerShdw algn="ctr" blurRad="190440" dir="2700000" dist="228593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Подписание протокола заседание ПМПК  директором</a:t>
            </a:r>
            <a:endParaRPr b="0" lang="ru-RU" sz="1400" spc="-1" strike="noStrike">
              <a:latin typeface="XO Oriel"/>
            </a:endParaRPr>
          </a:p>
          <a:p>
            <a:pPr algn="ctr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1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(от 2- 3 мин)</a:t>
            </a:r>
            <a:endParaRPr b="0" lang="ru-RU" sz="1400" spc="-1" strike="noStrike">
              <a:latin typeface="XO Oriel"/>
            </a:endParaRPr>
          </a:p>
        </p:txBody>
      </p:sp>
      <p:sp>
        <p:nvSpPr>
          <p:cNvPr id="237" name="Объект 5"/>
          <p:cNvSpPr/>
          <p:nvPr/>
        </p:nvSpPr>
        <p:spPr>
          <a:xfrm>
            <a:off x="4049640" y="2953080"/>
            <a:ext cx="1889640" cy="1017720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 w="0">
            <a:noFill/>
          </a:ln>
          <a:effectLst>
            <a:outerShdw algn="ctr" blurRad="190440" dir="2700000" dist="228593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spcBef>
                <a:spcPts val="221"/>
              </a:spcBef>
              <a:buNone/>
              <a:tabLst>
                <a:tab algn="l" pos="0"/>
              </a:tabLst>
            </a:pPr>
            <a:r>
              <a:rPr b="0" lang="ru-RU" sz="11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Переход с корпуса № 1 на корпус № 2 возвращение на рабочее место</a:t>
            </a:r>
            <a:endParaRPr b="0" lang="ru-RU" sz="1100" spc="-1" strike="noStrike">
              <a:latin typeface="XO Oriel"/>
            </a:endParaRPr>
          </a:p>
          <a:p>
            <a:pPr algn="ctr">
              <a:lnSpc>
                <a:spcPct val="100000"/>
              </a:lnSpc>
              <a:spcBef>
                <a:spcPts val="320"/>
              </a:spcBef>
              <a:buNone/>
              <a:tabLst>
                <a:tab algn="l" pos="0"/>
              </a:tabLst>
            </a:pPr>
            <a:r>
              <a:rPr b="1" lang="ru-RU" sz="11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(от 2- 5 мин</a:t>
            </a:r>
            <a:r>
              <a:rPr b="1" lang="ru-RU" sz="1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)</a:t>
            </a:r>
            <a:endParaRPr b="0" lang="ru-RU" sz="1600" spc="-1" strike="noStrike">
              <a:latin typeface="XO Oriel"/>
            </a:endParaRPr>
          </a:p>
        </p:txBody>
      </p:sp>
      <p:sp>
        <p:nvSpPr>
          <p:cNvPr id="238" name="Пятно 1 51"/>
          <p:cNvSpPr/>
          <p:nvPr/>
        </p:nvSpPr>
        <p:spPr>
          <a:xfrm>
            <a:off x="5668560" y="3462120"/>
            <a:ext cx="431280" cy="57528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algn="ctr" blurRad="108000" dir="5400000" dist="126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prst="artDeco" w="63500" h="63500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1200" spc="-1" strike="noStrike">
                <a:solidFill>
                  <a:srgbClr val="ffffff"/>
                </a:solidFill>
                <a:latin typeface="Calibri"/>
                <a:ea typeface="DejaVu Sans"/>
              </a:rPr>
              <a:t>5</a:t>
            </a:r>
            <a:endParaRPr b="0" lang="ru-RU" sz="1200" spc="-1" strike="noStrike">
              <a:latin typeface="XO Oriel"/>
            </a:endParaRPr>
          </a:p>
        </p:txBody>
      </p:sp>
      <p:sp>
        <p:nvSpPr>
          <p:cNvPr id="239" name="Пятно 1 45"/>
          <p:cNvSpPr/>
          <p:nvPr/>
        </p:nvSpPr>
        <p:spPr>
          <a:xfrm>
            <a:off x="8191440" y="5229360"/>
            <a:ext cx="431280" cy="57528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algn="ctr" blurRad="108000" dir="5400000" dist="126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prst="artDeco" w="63500" h="63500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1200" spc="-1" strike="noStrike">
                <a:solidFill>
                  <a:srgbClr val="ffffff"/>
                </a:solidFill>
                <a:latin typeface="Calibri"/>
                <a:ea typeface="DejaVu Sans"/>
              </a:rPr>
              <a:t>5</a:t>
            </a:r>
            <a:endParaRPr b="0" lang="ru-RU" sz="1200" spc="-1" strike="noStrike">
              <a:latin typeface="XO Oriel"/>
            </a:endParaRPr>
          </a:p>
        </p:txBody>
      </p:sp>
      <p:sp>
        <p:nvSpPr>
          <p:cNvPr id="240" name="Прямая со стрелкой 125"/>
          <p:cNvSpPr/>
          <p:nvPr/>
        </p:nvSpPr>
        <p:spPr>
          <a:xfrm>
            <a:off x="6156000" y="1556640"/>
            <a:ext cx="57600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8064a2"/>
            </a:solidFill>
            <a:tailEnd len="med" type="arrow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41" name="Прямая со стрелкой 121"/>
          <p:cNvSpPr/>
          <p:nvPr/>
        </p:nvSpPr>
        <p:spPr>
          <a:xfrm flipH="1" flipV="1">
            <a:off x="8531640" y="3429000"/>
            <a:ext cx="396360" cy="10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8064a2"/>
            </a:solidFill>
            <a:tailEnd len="med" type="arrow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42" name="Прямая со стрелкой 114"/>
          <p:cNvSpPr/>
          <p:nvPr/>
        </p:nvSpPr>
        <p:spPr>
          <a:xfrm flipH="1">
            <a:off x="8532360" y="5085000"/>
            <a:ext cx="36000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8064a2"/>
            </a:solidFill>
            <a:tailEnd len="med" type="arrow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43" name="Объект 5"/>
          <p:cNvSpPr/>
          <p:nvPr/>
        </p:nvSpPr>
        <p:spPr>
          <a:xfrm>
            <a:off x="4149360" y="1027800"/>
            <a:ext cx="2085480" cy="1151280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 w="0">
            <a:noFill/>
          </a:ln>
          <a:effectLst>
            <a:outerShdw algn="ctr" blurRad="190440" dir="2700000" dist="228593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spcBef>
                <a:spcPts val="241"/>
              </a:spcBef>
              <a:buNone/>
              <a:tabLst>
                <a:tab algn="l" pos="0"/>
              </a:tabLst>
            </a:pPr>
            <a:r>
              <a:rPr b="0" lang="ru-RU" sz="1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Подготовка секретарем предварительного заключения на воспитанника в программе </a:t>
            </a:r>
            <a:r>
              <a:rPr b="0" lang="en-US" sz="1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Word</a:t>
            </a:r>
            <a:endParaRPr b="0" lang="ru-RU" sz="1200" spc="-1" strike="noStrike">
              <a:latin typeface="XO Oriel"/>
            </a:endParaRPr>
          </a:p>
          <a:p>
            <a:pPr algn="ctr">
              <a:lnSpc>
                <a:spcPct val="100000"/>
              </a:lnSpc>
              <a:spcBef>
                <a:spcPts val="241"/>
              </a:spcBef>
              <a:buNone/>
              <a:tabLst>
                <a:tab algn="l" pos="0"/>
              </a:tabLst>
            </a:pPr>
            <a:r>
              <a:rPr b="1" lang="ru-RU" sz="1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(от 5 -10 мин) </a:t>
            </a:r>
            <a:endParaRPr b="0" lang="ru-RU" sz="1200" spc="-1" strike="noStrike">
              <a:latin typeface="XO Oriel"/>
            </a:endParaRPr>
          </a:p>
        </p:txBody>
      </p:sp>
      <p:sp>
        <p:nvSpPr>
          <p:cNvPr id="244" name="Скругленный прямоугольник 4"/>
          <p:cNvSpPr/>
          <p:nvPr/>
        </p:nvSpPr>
        <p:spPr>
          <a:xfrm>
            <a:off x="329760" y="1112040"/>
            <a:ext cx="1086840" cy="874080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 w="0">
            <a:noFill/>
          </a:ln>
          <a:effectLst>
            <a:outerShdw algn="ctr" blurRad="190440" dir="2700000" dist="228593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1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Назначение даты проведения ПМПК</a:t>
            </a:r>
            <a:endParaRPr b="0" lang="ru-RU" sz="1200" spc="-1" strike="noStrike">
              <a:latin typeface="XO Orie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15223</TotalTime>
  <Application>Редактор_презентаций/2.3.0.0$Linux_X86_64 LibreOffice_project/01ffa5329b2b028a19d4810c8ae7e18fece27084</Application>
  <AppVersion>15.0000</AppVersion>
  <Words>1570</Words>
  <Paragraphs>299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2007-01-29T08:57:19Z</dcterms:created>
  <dc:creator>Арам Аракелян</dc:creator>
  <dc:description/>
  <dc:language>ru-RU</dc:language>
  <cp:lastModifiedBy/>
  <cp:lastPrinted>2019-02-18T01:46:55Z</cp:lastPrinted>
  <dcterms:modified xsi:type="dcterms:W3CDTF">2024-10-11T09:55:50Z</dcterms:modified>
  <cp:revision>888</cp:revision>
  <dc:subject/>
  <dc:title>Слайд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</vt:i4>
  </property>
  <property fmtid="{D5CDD505-2E9C-101B-9397-08002B2CF9AE}" pid="3" name="PresentationFormat">
    <vt:lpwstr>Экран (4:3)</vt:lpwstr>
  </property>
  <property fmtid="{D5CDD505-2E9C-101B-9397-08002B2CF9AE}" pid="4" name="Slides">
    <vt:i4>14</vt:i4>
  </property>
</Properties>
</file>