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_rels/notesSlide6.xml.rels" ContentType="application/vnd.openxmlformats-package.relationships+xml"/>
  <Override PartName="/ppt/notesSlides/notesSlide6.xml" ContentType="application/vnd.openxmlformats-officedocument.presentationml.notesSlide+xml"/>
  <Override PartName="/ppt/media/image16.jpeg" ContentType="image/jpeg"/>
  <Override PartName="/ppt/media/image14.jpeg" ContentType="image/jpeg"/>
  <Override PartName="/ppt/media/image12.jpeg" ContentType="image/jpeg"/>
  <Override PartName="/ppt/media/image10.jpeg" ContentType="image/jpeg"/>
  <Override PartName="/ppt/media/image13.jpeg" ContentType="image/jpeg"/>
  <Override PartName="/ppt/media/image15.jpeg" ContentType="image/jpeg"/>
  <Override PartName="/ppt/media/image17.jpeg" ContentType="image/jpeg"/>
  <Override PartName="/ppt/media/image18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6.jpeg" ContentType="image/jpeg"/>
  <Override PartName="/ppt/media/image25.jpeg" ContentType="image/jpeg"/>
  <Override PartName="/ppt/media/image20.jpeg" ContentType="image/jpeg"/>
  <Override PartName="/ppt/media/image4.png" ContentType="image/png"/>
  <Override PartName="/ppt/media/image7.png" ContentType="image/png"/>
  <Override PartName="/ppt/media/image6.png" ContentType="image/png"/>
  <Override PartName="/ppt/media/image2.png" ContentType="image/png"/>
  <Override PartName="/ppt/media/image9.jpeg" ContentType="image/jpeg"/>
  <Override PartName="/ppt/media/image8.jpeg" ContentType="image/jpeg"/>
  <Override PartName="/ppt/media/image1.jpeg" ContentType="image/jpeg"/>
  <Override PartName="/ppt/media/image27.png" ContentType="image/png"/>
  <Override PartName="/ppt/media/image19.png" ContentType="image/png"/>
  <Override PartName="/ppt/media/image5.jpeg" ContentType="image/jpeg"/>
  <Override PartName="/ppt/media/image3.jpeg" ContentType="image/jpeg"/>
  <Override PartName="/ppt/media/image11.png" ContentType="image/png"/>
  <Override PartName="/ppt/presProps.xml" ContentType="application/vnd.openxmlformats-officedocument.presentationml.presPro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/>
  <p:notesSz cx="6797675" cy="992663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15"/>
      <c:rotY val="20"/>
      <c:rAngAx val="1"/>
      <c:perspective val="30"/>
    </c:view3D>
    <c:floor>
      <c:spPr>
        <a:noFill/>
        <a:ln w="9360">
          <a:solidFill>
            <a:srgbClr val="878787"/>
          </a:solidFill>
          <a:round/>
        </a:ln>
      </c:spPr>
    </c:floor>
    <c:sideWall>
      <c:spPr>
        <a:solidFill>
          <a:srgbClr val="ffffff"/>
        </a:solidFill>
        <a:ln w="25560">
          <a:solidFill>
            <a:srgbClr val="4bacc6"/>
          </a:solidFill>
          <a:round/>
        </a:ln>
      </c:spPr>
    </c:sideWall>
    <c:backWall>
      <c:spPr>
        <a:solidFill>
          <a:srgbClr val="ffffff"/>
        </a:solidFill>
        <a:ln w="25560">
          <a:solidFill>
            <a:srgbClr val="4bacc6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0135714285714286"/>
          <c:y val="0.0602439024390244"/>
          <c:w val="0.986269841269841"/>
          <c:h val="0.7986585365853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до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-0.00264923594575113"/>
                  <c:y val="0.083549553437505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ffffff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-0.00264923594575116"/>
                  <c:y val="0.125324330156257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ffffff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800" spc="-1" strike="noStrike">
                    <a:solidFill>
                      <a:srgbClr val="ffffff"/>
                    </a:solidFill>
                    <a:latin typeface="Calibri"/>
                    <a:ea typeface="DejaVu San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min</c:v>
                </c:pt>
                <c:pt idx="1">
                  <c:v>max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81</c:v>
                </c:pt>
                <c:pt idx="1">
                  <c:v>353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после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0.00991666710753479"/>
                  <c:y val="0.0437210906105284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ffffff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0911187930685765"/>
                  <c:y val="0.128382401955338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ffffff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800" spc="-1" strike="noStrike">
                    <a:solidFill>
                      <a:srgbClr val="ffffff"/>
                    </a:solidFill>
                    <a:latin typeface="Calibri"/>
                    <a:ea typeface="DejaVu San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min</c:v>
                </c:pt>
                <c:pt idx="1">
                  <c:v>max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4.2</c:v>
                </c:pt>
                <c:pt idx="1">
                  <c:v>77.4</c:v>
                </c:pt>
              </c:numCache>
            </c:numRef>
          </c:val>
        </c:ser>
        <c:gapWidth val="150"/>
        <c:shape val="box"/>
        <c:axId val="15443537"/>
        <c:axId val="15757457"/>
        <c:axId val="0"/>
      </c:bar3DChart>
      <c:catAx>
        <c:axId val="15443537"/>
        <c:scaling>
          <c:orientation val="minMax"/>
        </c:scaling>
        <c:delete val="0"/>
        <c:axPos val="b"/>
        <c:numFmt formatCode="[$-419]dd/mm/yyyy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15757457"/>
        <c:crosses val="autoZero"/>
        <c:auto val="1"/>
        <c:lblAlgn val="ctr"/>
        <c:lblOffset val="100"/>
        <c:noMultiLvlLbl val="0"/>
      </c:catAx>
      <c:valAx>
        <c:axId val="15757457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15443537"/>
        <c:crossBetween val="between"/>
      </c:valAx>
    </c:plotArea>
    <c:plotVisOnly val="1"/>
    <c:dispBlanksAs val="gap"/>
  </c:chart>
  <c:spPr>
    <a:noFill/>
    <a:ln w="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15"/>
      <c:rotY val="20"/>
      <c:rAngAx val="1"/>
      <c:perspective val="30"/>
    </c:view3D>
    <c:floor>
      <c:spPr>
        <a:noFill/>
        <a:ln w="9360">
          <a:solidFill>
            <a:srgbClr val="878787"/>
          </a:solidFill>
          <a:round/>
        </a:ln>
      </c:spPr>
    </c:floor>
    <c:sideWall>
      <c:spPr>
        <a:solidFill>
          <a:srgbClr val="ffffff"/>
        </a:solidFill>
        <a:ln w="25560">
          <a:solidFill>
            <a:srgbClr val="4bacc6"/>
          </a:solidFill>
          <a:round/>
        </a:ln>
      </c:spPr>
    </c:sideWall>
    <c:backWall>
      <c:spPr>
        <a:solidFill>
          <a:srgbClr val="ffffff"/>
        </a:solidFill>
        <a:ln w="25560">
          <a:solidFill>
            <a:srgbClr val="4bacc6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0361538461538462"/>
          <c:y val="0.074375"/>
          <c:w val="0.961384615384615"/>
          <c:h val="0.798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до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-0.00264923594575113"/>
                  <c:y val="0.083549553437505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ffffff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109175903532086"/>
                  <c:y val="0.0538947061437618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ffffff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800" spc="-1" strike="noStrike">
                    <a:solidFill>
                      <a:srgbClr val="ffffff"/>
                    </a:solidFill>
                    <a:latin typeface="Calibri"/>
                    <a:ea typeface="DejaVu San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min</c:v>
                </c:pt>
                <c:pt idx="1">
                  <c:v>max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5906</c:v>
                </c:pt>
                <c:pt idx="1">
                  <c:v>1500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после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0.0158954916690168"/>
                  <c:y val="0.245063048550161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ffffff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-0.00219384455858181"/>
                  <c:y val="0.131909787801355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ffffff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800" spc="-1" strike="noStrike">
                    <a:solidFill>
                      <a:srgbClr val="ffffff"/>
                    </a:solidFill>
                    <a:latin typeface="Calibri"/>
                    <a:ea typeface="DejaVu San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min</c:v>
                </c:pt>
                <c:pt idx="1">
                  <c:v>max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28755</c:v>
                </c:pt>
                <c:pt idx="1">
                  <c:v>12000</c:v>
                </c:pt>
              </c:numCache>
            </c:numRef>
          </c:val>
        </c:ser>
        <c:gapWidth val="150"/>
        <c:shape val="box"/>
        <c:axId val="6882876"/>
        <c:axId val="95722358"/>
        <c:axId val="0"/>
      </c:bar3DChart>
      <c:catAx>
        <c:axId val="6882876"/>
        <c:scaling>
          <c:orientation val="minMax"/>
        </c:scaling>
        <c:delete val="0"/>
        <c:axPos val="b"/>
        <c:numFmt formatCode="[$-419]dd/mm/yyyy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95722358"/>
        <c:crosses val="autoZero"/>
        <c:auto val="1"/>
        <c:lblAlgn val="ctr"/>
        <c:lblOffset val="100"/>
        <c:noMultiLvlLbl val="0"/>
      </c:catAx>
      <c:valAx>
        <c:axId val="9572235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6882876"/>
        <c:crossBetween val="between"/>
      </c:valAx>
    </c:plotArea>
    <c:plotVisOnly val="1"/>
    <c:dispBlanksAs val="gap"/>
  </c:chart>
  <c:spPr>
    <a:noFill/>
    <a:ln w="0"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XO Oriel"/>
              </a:rPr>
              <a:t>Для перемещения страницы щёлкните мышью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2000" spc="-1" strike="noStrike">
                <a:latin typeface="XO Oriel"/>
              </a:rPr>
              <a:t>Для правки формата примечаний щёлкните мышью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1400" spc="-1" strike="noStrike">
                <a:latin typeface="Tinos"/>
              </a:rPr>
              <a:t>&lt;верхний колонтитул&gt;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ru-RU" sz="1400" spc="-1" strike="noStrike">
                <a:latin typeface="Tinos"/>
              </a:defRPr>
            </a:lvl1pPr>
          </a:lstStyle>
          <a:p>
            <a:pPr algn="r">
              <a:buNone/>
            </a:pPr>
            <a:r>
              <a:rPr b="0" lang="ru-RU" sz="1400" spc="-1" strike="noStrike">
                <a:latin typeface="Tinos"/>
              </a:rPr>
              <a:t>&lt;дата/время&gt;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ru-RU" sz="1400" spc="-1" strike="noStrike">
                <a:latin typeface="Tinos"/>
              </a:defRPr>
            </a:lvl1pPr>
          </a:lstStyle>
          <a:p>
            <a:r>
              <a:rPr b="0" lang="ru-RU" sz="1400" spc="-1" strike="noStrike">
                <a:latin typeface="Tinos"/>
              </a:rPr>
              <a:t>&lt;нижний колонтитул&gt;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ru-RU" sz="1400" spc="-1" strike="noStrike">
                <a:latin typeface="Tinos"/>
              </a:defRPr>
            </a:lvl1pPr>
          </a:lstStyle>
          <a:p>
            <a:pPr algn="r">
              <a:buNone/>
            </a:pPr>
            <a:fld id="{8EABC23F-36D4-4520-A2EE-E0BCFA5BD07D}" type="slidenum">
              <a:rPr b="0" lang="ru-RU" sz="1400" spc="-1" strike="noStrike">
                <a:latin typeface="Tinos"/>
              </a:rPr>
              <a:t>&lt;номер&gt;</a:t>
            </a:fld>
            <a:endParaRPr b="0" lang="ru-RU" sz="1400" spc="-1" strike="noStrike">
              <a:latin typeface="Tin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1880" cy="3722040"/>
          </a:xfrm>
          <a:prstGeom prst="rect">
            <a:avLst/>
          </a:prstGeom>
          <a:ln w="0">
            <a:noFill/>
          </a:ln>
        </p:spPr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160" cy="44665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rmAutofit/>
          </a:bodyPr>
          <a:p>
            <a:endParaRPr b="0" lang="ru-RU" sz="2000" spc="-1" strike="noStrike">
              <a:latin typeface="XO Orie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sldNum" idx="7"/>
          </p:nvPr>
        </p:nvSpPr>
        <p:spPr>
          <a:xfrm>
            <a:off x="3851280" y="9428040"/>
            <a:ext cx="2944080" cy="4960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3D4BD7DA-0187-41BA-A134-F8BF8DA2201C}" type="slidenum">
              <a:rPr b="0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&lt;номер&gt;</a:t>
            </a:fld>
            <a:endParaRPr b="0" lang="ru-RU" sz="1200" spc="-1" strike="noStrike">
              <a:latin typeface="Tinos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BF08684-55BF-4F08-B55D-528951933C5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3B4EF29-D477-43B2-A30E-A6F3433FD97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D188ACC-B388-48AD-BDF9-39FAAFA2BA3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5EC7028-AC01-4EEA-8814-80157BCE90E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726D202-4A25-4B2D-B6D0-051179E0515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C2F01B7-C28F-4AB1-9C3D-B76B93D4321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907875A-3C58-44F0-AF39-CAE008FBCBA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7E2AC9F-83DC-4F2B-A937-95AE9328890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5795B62-E71A-4994-A426-CC115CDFA1E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E32EFBF-6DA3-4CC2-B5D0-C654804634C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8D8D3E5-235E-4649-9E80-392BDC0751A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D4E46DA-299C-4836-9010-3741822B64D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6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7160" cy="5144040"/>
          </a:xfrm>
          <a:prstGeom prst="rect">
            <a:avLst/>
          </a:prstGeom>
          <a:ln w="0">
            <a:noFill/>
          </a:ln>
        </p:spPr>
      </p:pic>
      <p:pic>
        <p:nvPicPr>
          <p:cNvPr id="1" name="Picture 2" descr="D:\Work\Bachti\!!!ВНУТРЕННИЕ\декабрь\презентация\gerb_obl.png"/>
          <p:cNvPicPr/>
          <p:nvPr/>
        </p:nvPicPr>
        <p:blipFill>
          <a:blip r:embed="rId3"/>
          <a:stretch/>
        </p:blipFill>
        <p:spPr>
          <a:xfrm>
            <a:off x="895680" y="121680"/>
            <a:ext cx="867240" cy="93528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XO Oriel"/>
              </a:rPr>
              <a:t>Для правки текста заглавия щёлкните мышью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XO Oriel"/>
              </a:rPr>
              <a:t>Второй уровень структуры</a:t>
            </a:r>
            <a:endParaRPr b="0" lang="ru-RU" sz="2800" spc="-1" strike="noStrike"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XO Oriel"/>
              </a:rPr>
              <a:t>Третий уровень структуры</a:t>
            </a:r>
            <a:endParaRPr b="0" lang="ru-RU" sz="2400" spc="-1" strike="noStrike"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XO Oriel"/>
              </a:rPr>
              <a:t>Четвёртый уровень структуры</a:t>
            </a:r>
            <a:endParaRPr b="0" lang="ru-RU" sz="2000" spc="-1" strike="noStrike"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Пятый уровень структуры</a:t>
            </a:r>
            <a:endParaRPr b="0" lang="ru-RU" sz="2000" spc="-1" strike="noStrike"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Шестой уровень структуры</a:t>
            </a:r>
            <a:endParaRPr b="0" lang="ru-RU" sz="2000" spc="-1" strike="noStrike"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Седьмой уровень структуры</a:t>
            </a:r>
            <a:endParaRPr b="0" lang="ru-RU" sz="2000" spc="-1" strike="noStrike"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6" descr=""/>
          <p:cNvPicPr/>
          <p:nvPr/>
        </p:nvPicPr>
        <p:blipFill>
          <a:blip r:embed="rId2"/>
          <a:stretch/>
        </p:blipFill>
        <p:spPr>
          <a:xfrm>
            <a:off x="-10440" y="0"/>
            <a:ext cx="777600" cy="1263600"/>
          </a:xfrm>
          <a:prstGeom prst="rect">
            <a:avLst/>
          </a:prstGeom>
          <a:ln w="0">
            <a:noFill/>
          </a:ln>
        </p:spPr>
      </p:pic>
      <p:pic>
        <p:nvPicPr>
          <p:cNvPr id="41" name="Picture 2" descr="D:\Work\Bachti\!!!ВНУТРЕННИЕ\декабрь\презентация\фотозона размер.png"/>
          <p:cNvPicPr/>
          <p:nvPr/>
        </p:nvPicPr>
        <p:blipFill>
          <a:blip r:embed="rId3"/>
          <a:stretch/>
        </p:blipFill>
        <p:spPr>
          <a:xfrm>
            <a:off x="7781760" y="121680"/>
            <a:ext cx="1176120" cy="93024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F444DE6B-4F47-49C2-8007-D1AD957C0F64}" type="slidenum">
              <a:rPr b="0" lang="ru-RU" sz="12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1200" spc="-1" strike="noStrike">
              <a:latin typeface="Tinos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ru-RU" sz="1400" spc="-1" strike="noStrike">
                <a:latin typeface="Tinos"/>
              </a:defRPr>
            </a:lvl1pPr>
          </a:lstStyle>
          <a:p>
            <a:r>
              <a:rPr b="0" lang="ru-RU" sz="1400" spc="-1" strike="noStrike">
                <a:latin typeface="Tinos"/>
              </a:rPr>
              <a:t>&lt;дата/время&gt;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XO Oriel"/>
              </a:rPr>
              <a:t>Для правки текста заглавия щёлкните мышью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XO Oriel"/>
              </a:rPr>
              <a:t>Второй уровень структуры</a:t>
            </a:r>
            <a:endParaRPr b="0" lang="ru-RU" sz="2800" spc="-1" strike="noStrike"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XO Oriel"/>
              </a:rPr>
              <a:t>Третий уровень структуры</a:t>
            </a:r>
            <a:endParaRPr b="0" lang="ru-RU" sz="2400" spc="-1" strike="noStrike"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XO Oriel"/>
              </a:rPr>
              <a:t>Четвёртый уровень структуры</a:t>
            </a:r>
            <a:endParaRPr b="0" lang="ru-RU" sz="2000" spc="-1" strike="noStrike"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Пятый уровень структуры</a:t>
            </a:r>
            <a:endParaRPr b="0" lang="ru-RU" sz="2000" spc="-1" strike="noStrike"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Шестой уровень структуры</a:t>
            </a:r>
            <a:endParaRPr b="0" lang="ru-RU" sz="2000" spc="-1" strike="noStrike"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Седьмой уровень структуры</a:t>
            </a:r>
            <a:endParaRPr b="0" lang="ru-RU" sz="2000" spc="-1" strike="noStrike"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6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7160" cy="5144040"/>
          </a:xfrm>
          <a:prstGeom prst="rect">
            <a:avLst/>
          </a:prstGeom>
          <a:ln w="0">
            <a:noFill/>
          </a:ln>
        </p:spPr>
      </p:pic>
      <p:pic>
        <p:nvPicPr>
          <p:cNvPr id="84" name="Picture 2" descr="D:\Work\Bachti\!!!ВНУТРЕННИЕ\декабрь\презентация\gerb_obl.png"/>
          <p:cNvPicPr/>
          <p:nvPr/>
        </p:nvPicPr>
        <p:blipFill>
          <a:blip r:embed="rId3"/>
          <a:stretch/>
        </p:blipFill>
        <p:spPr>
          <a:xfrm>
            <a:off x="895680" y="121680"/>
            <a:ext cx="867240" cy="93528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XO Oriel"/>
              </a:rPr>
              <a:t>Для правки текста заглавия щёлкните мышью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XO Oriel"/>
              </a:rPr>
              <a:t>Второй уровень структуры</a:t>
            </a:r>
            <a:endParaRPr b="0" lang="ru-RU" sz="2800" spc="-1" strike="noStrike"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XO Oriel"/>
              </a:rPr>
              <a:t>Третий уровень структуры</a:t>
            </a:r>
            <a:endParaRPr b="0" lang="ru-RU" sz="2400" spc="-1" strike="noStrike"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XO Oriel"/>
              </a:rPr>
              <a:t>Четвёртый уровень структуры</a:t>
            </a:r>
            <a:endParaRPr b="0" lang="ru-RU" sz="2000" spc="-1" strike="noStrike"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Пятый уровень структуры</a:t>
            </a:r>
            <a:endParaRPr b="0" lang="ru-RU" sz="2000" spc="-1" strike="noStrike"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Шестой уровень структуры</a:t>
            </a:r>
            <a:endParaRPr b="0" lang="ru-RU" sz="2000" spc="-1" strike="noStrike"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Седьмой уровень структуры</a:t>
            </a:r>
            <a:endParaRPr b="0" lang="ru-RU" sz="2000" spc="-1" strike="noStrike"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chart" Target="../charts/chart2.xml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251640" y="1972440"/>
            <a:ext cx="8640360" cy="1661400"/>
          </a:xfrm>
          <a:prstGeom prst="rect">
            <a:avLst/>
          </a:prstGeom>
          <a:noFill/>
          <a:ln w="2556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Оптимизация процесса повышения профессиональной подготовки и переподготовки сотрудников</a:t>
            </a:r>
            <a:br>
              <a:rPr sz="2800"/>
            </a:br>
            <a:endParaRPr b="0" lang="ru-RU" sz="2800" spc="-1" strike="noStrike">
              <a:latin typeface="XO Oriel"/>
            </a:endParaRPr>
          </a:p>
        </p:txBody>
      </p:sp>
      <p:sp>
        <p:nvSpPr>
          <p:cNvPr id="130" name="Содержимое 4"/>
          <p:cNvSpPr/>
          <p:nvPr/>
        </p:nvSpPr>
        <p:spPr>
          <a:xfrm>
            <a:off x="7715160" y="214200"/>
            <a:ext cx="928080" cy="928080"/>
          </a:xfrm>
          <a:prstGeom prst="ellipse">
            <a:avLst/>
          </a:prstGeom>
          <a:blipFill rotWithShape="0">
            <a:blip r:embed="rId1"/>
            <a:srcRect/>
            <a:stretch/>
          </a:blipFill>
          <a:ln cap="rnd" w="19050">
            <a:solidFill>
              <a:srgbClr val="ffff00"/>
            </a:solidFill>
            <a:round/>
          </a:ln>
          <a:effectLst>
            <a:outerShdw blurRad="380880" dir="5400000" dist="29196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/>
          <a:fillRef idx="0"/>
          <a:effectRef idx="0"/>
          <a:fontRef idx="minor"/>
        </p:style>
      </p:sp>
      <p:pic>
        <p:nvPicPr>
          <p:cNvPr id="131" name="Picture 2" descr="D:\Work\Bachti\!!!ВНУТРЕННИЕ\декабрь\презентация\gerb_obl.png"/>
          <p:cNvPicPr/>
          <p:nvPr/>
        </p:nvPicPr>
        <p:blipFill>
          <a:blip r:embed="rId2"/>
          <a:stretch/>
        </p:blipFill>
        <p:spPr>
          <a:xfrm>
            <a:off x="571320" y="0"/>
            <a:ext cx="1642320" cy="1213560"/>
          </a:xfrm>
          <a:prstGeom prst="rect">
            <a:avLst/>
          </a:prstGeom>
          <a:ln w="0">
            <a:noFill/>
          </a:ln>
        </p:spPr>
      </p:pic>
      <p:pic>
        <p:nvPicPr>
          <p:cNvPr id="132" name="Рисунок 6" descr="БеловоГО-ПП-04"/>
          <p:cNvPicPr/>
          <p:nvPr/>
        </p:nvPicPr>
        <p:blipFill>
          <a:blip r:embed="rId3"/>
          <a:stretch/>
        </p:blipFill>
        <p:spPr>
          <a:xfrm>
            <a:off x="142920" y="142920"/>
            <a:ext cx="647280" cy="1079280"/>
          </a:xfrm>
          <a:prstGeom prst="rect">
            <a:avLst/>
          </a:prstGeom>
          <a:ln w="0">
            <a:noFill/>
          </a:ln>
        </p:spPr>
      </p:pic>
      <p:sp>
        <p:nvSpPr>
          <p:cNvPr id="133" name="TextBox 5"/>
          <p:cNvSpPr/>
          <p:nvPr/>
        </p:nvSpPr>
        <p:spPr>
          <a:xfrm>
            <a:off x="179640" y="5085360"/>
            <a:ext cx="3239640" cy="115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Муниципальное казенное учреждение</a:t>
            </a:r>
            <a:br>
              <a:rPr sz="1400"/>
            </a:b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«Социально-реабилитационный центр для несовершеннолетних</a:t>
            </a:r>
            <a:br>
              <a:rPr sz="1400"/>
            </a:b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«Теплый дом» </a:t>
            </a:r>
            <a:br>
              <a:rPr sz="1400"/>
            </a:b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Беловского городского округа </a:t>
            </a:r>
            <a:endParaRPr b="0" lang="ru-RU" sz="1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954000" y="260640"/>
            <a:ext cx="6696000" cy="65232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ВИЗУАЛИЗАЦИЯ ПРОБЛЕМ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263" name="Прямоугольник 5"/>
          <p:cNvSpPr/>
          <p:nvPr/>
        </p:nvSpPr>
        <p:spPr>
          <a:xfrm>
            <a:off x="4356000" y="2349000"/>
            <a:ext cx="4319640" cy="2375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" name="TextBox 2"/>
          <p:cNvSpPr/>
          <p:nvPr/>
        </p:nvSpPr>
        <p:spPr>
          <a:xfrm>
            <a:off x="1929600" y="1243800"/>
            <a:ext cx="4852440" cy="94284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Обучение специалистов в учебном заведении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265" name="Picture 2"/>
          <p:cNvSpPr/>
          <p:nvPr/>
        </p:nvSpPr>
        <p:spPr>
          <a:xfrm>
            <a:off x="539640" y="3182040"/>
            <a:ext cx="3448440" cy="230112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1"/>
            <a:srcRect/>
            <a:stretch/>
          </a:blipFill>
          <a:ln cap="sq" w="19050">
            <a:solidFill>
              <a:srgbClr val="327fbe"/>
            </a:solidFill>
            <a:miter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66" name="Picture 3"/>
          <p:cNvSpPr/>
          <p:nvPr/>
        </p:nvSpPr>
        <p:spPr>
          <a:xfrm>
            <a:off x="5436000" y="2431800"/>
            <a:ext cx="3311640" cy="220932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2"/>
            <a:srcRect/>
            <a:stretch/>
          </a:blipFill>
          <a:ln cap="sq" w="19050">
            <a:solidFill>
              <a:srgbClr val="327fbe"/>
            </a:solidFill>
            <a:miter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67" name="Заголовок 1"/>
          <p:cNvSpPr/>
          <p:nvPr/>
        </p:nvSpPr>
        <p:spPr>
          <a:xfrm>
            <a:off x="4794480" y="5157360"/>
            <a:ext cx="2015640" cy="65232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БЫЛО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CEC251B-1E93-466C-8C2B-A0D8C249B901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954000" y="260640"/>
            <a:ext cx="6696000" cy="65232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ВИЗУАЛИЗАЦИЯ РЕЗУЛЬТАТОВ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269" name="TextBox 5"/>
          <p:cNvSpPr/>
          <p:nvPr/>
        </p:nvSpPr>
        <p:spPr>
          <a:xfrm>
            <a:off x="1152360" y="1196640"/>
            <a:ext cx="6496200" cy="51624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Дистанционное обучение специалистов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270" name="Picture 2"/>
          <p:cNvSpPr/>
          <p:nvPr/>
        </p:nvSpPr>
        <p:spPr>
          <a:xfrm>
            <a:off x="3636000" y="2997000"/>
            <a:ext cx="3051000" cy="206568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1"/>
            <a:srcRect/>
            <a:stretch/>
          </a:blipFill>
          <a:ln cap="sq" w="19050">
            <a:solidFill>
              <a:srgbClr val="327fbe"/>
            </a:solidFill>
            <a:miter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71" name="Picture 3"/>
          <p:cNvSpPr/>
          <p:nvPr/>
        </p:nvSpPr>
        <p:spPr>
          <a:xfrm>
            <a:off x="6156000" y="2025000"/>
            <a:ext cx="2720160" cy="194364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2"/>
            <a:srcRect/>
            <a:stretch/>
          </a:blipFill>
          <a:ln cap="sq" w="19050">
            <a:solidFill>
              <a:srgbClr val="327fbe"/>
            </a:solidFill>
            <a:miter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72" name="Заголовок 1"/>
          <p:cNvSpPr/>
          <p:nvPr/>
        </p:nvSpPr>
        <p:spPr>
          <a:xfrm>
            <a:off x="5679360" y="5478120"/>
            <a:ext cx="2015640" cy="65232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СТАЛО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273" name="Picture 2"/>
          <p:cNvSpPr/>
          <p:nvPr/>
        </p:nvSpPr>
        <p:spPr>
          <a:xfrm>
            <a:off x="539640" y="2086200"/>
            <a:ext cx="2543040" cy="339120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3"/>
            <a:srcRect/>
            <a:stretch/>
          </a:blipFill>
          <a:ln cap="sq" w="19050">
            <a:solidFill>
              <a:srgbClr val="327fbe"/>
            </a:solidFill>
            <a:miter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7094C96-DD45-419C-99A7-1549C22B5BD6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1043640" y="1628640"/>
            <a:ext cx="7056000" cy="2307600"/>
          </a:xfrm>
          <a:prstGeom prst="rect">
            <a:avLst/>
          </a:prstGeom>
          <a:noFill/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7200" spc="-1" strike="noStrike">
                <a:solidFill>
                  <a:srgbClr val="002060"/>
                </a:solidFill>
                <a:latin typeface="Times New Roman"/>
              </a:rPr>
              <a:t>Спасибо </a:t>
            </a:r>
            <a:br>
              <a:rPr sz="7200"/>
            </a:br>
            <a:r>
              <a:rPr b="1" lang="ru-RU" sz="7200" spc="-1" strike="noStrike">
                <a:solidFill>
                  <a:srgbClr val="002060"/>
                </a:solidFill>
                <a:latin typeface="Times New Roman"/>
              </a:rPr>
              <a:t>за внимание!</a:t>
            </a:r>
            <a:endParaRPr b="0" lang="ru-RU" sz="7200" spc="-1" strike="noStrike">
              <a:latin typeface="XO Oriel"/>
            </a:endParaRPr>
          </a:p>
        </p:txBody>
      </p:sp>
      <p:pic>
        <p:nvPicPr>
          <p:cNvPr id="275" name="Picture 2" descr="D:\Work\Bachti\!!!ВНУТРЕННИЕ\декабрь\презентация\gerb_obl.png"/>
          <p:cNvPicPr/>
          <p:nvPr/>
        </p:nvPicPr>
        <p:blipFill>
          <a:blip r:embed="rId1"/>
          <a:stretch/>
        </p:blipFill>
        <p:spPr>
          <a:xfrm>
            <a:off x="539640" y="0"/>
            <a:ext cx="1642320" cy="1213560"/>
          </a:xfrm>
          <a:prstGeom prst="rect">
            <a:avLst/>
          </a:prstGeom>
          <a:ln w="0">
            <a:noFill/>
          </a:ln>
        </p:spPr>
      </p:pic>
      <p:pic>
        <p:nvPicPr>
          <p:cNvPr id="276" name="Рисунок 3" descr="БеловоГО-ПП-04"/>
          <p:cNvPicPr/>
          <p:nvPr/>
        </p:nvPicPr>
        <p:blipFill>
          <a:blip r:embed="rId2"/>
          <a:stretch/>
        </p:blipFill>
        <p:spPr>
          <a:xfrm>
            <a:off x="142920" y="142920"/>
            <a:ext cx="647280" cy="1079280"/>
          </a:xfrm>
          <a:prstGeom prst="rect">
            <a:avLst/>
          </a:prstGeom>
          <a:ln w="0">
            <a:noFill/>
          </a:ln>
        </p:spPr>
      </p:pic>
      <p:sp>
        <p:nvSpPr>
          <p:cNvPr id="277" name="Содержимое 4"/>
          <p:cNvSpPr/>
          <p:nvPr/>
        </p:nvSpPr>
        <p:spPr>
          <a:xfrm>
            <a:off x="1907640" y="260640"/>
            <a:ext cx="996120" cy="996120"/>
          </a:xfrm>
          <a:prstGeom prst="ellipse">
            <a:avLst/>
          </a:prstGeom>
          <a:blipFill rotWithShape="0">
            <a:blip r:embed="rId3"/>
            <a:srcRect/>
            <a:stretch/>
          </a:blipFill>
          <a:ln cap="rnd" w="28575">
            <a:solidFill>
              <a:srgbClr val="ffff00"/>
            </a:solidFill>
            <a:round/>
          </a:ln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Объект 4"/>
          <p:cNvGraphicFramePr/>
          <p:nvPr/>
        </p:nvGraphicFramePr>
        <p:xfrm>
          <a:off x="195120" y="2213280"/>
          <a:ext cx="8784000" cy="4065840"/>
        </p:xfrm>
        <a:graphic>
          <a:graphicData uri="http://schemas.openxmlformats.org/drawingml/2006/table">
            <a:tbl>
              <a:tblPr/>
              <a:tblGrid>
                <a:gridCol w="1296000"/>
                <a:gridCol w="1224000"/>
                <a:gridCol w="1224000"/>
                <a:gridCol w="1366560"/>
                <a:gridCol w="3673800"/>
              </a:tblGrid>
              <a:tr h="348480">
                <a:tc grid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 u="sng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Общие данные: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marL="457200" indent="-457200" algn="just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000" spc="-1" strike="noStrike" u="sng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Обоснование: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39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Заказчик: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Латышкевич Л.А. - директор МКУ СРЦН «Теплый дом»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5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AutoNum type="arabicPeriod"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Трудности в замещении графика сотрудника  в период очной формы обучения. 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AutoNum type="arabicPeriod" startAt="2"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Материальные затраты (командировочные, использование автотранспортного средства, оплата труда сотрудника, оплата обучения).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39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Процесс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: 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Повышение профессиональной подготовки и переподготовки сотрудников МКУ СРЦН «Теплый дом»</a:t>
                      </a:r>
                      <a:r>
                        <a:rPr b="0" lang="ru-RU" sz="1000" spc="-1" strike="noStrike" u="sng">
                          <a:solidFill>
                            <a:srgbClr val="000000"/>
                          </a:solidFill>
                          <a:uFillTx/>
                          <a:latin typeface="Times New Roman"/>
                        </a:rPr>
                        <a:t>  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39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Границы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процесса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: 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 момента наступления срока прохождения даты обучения до момента получения документа (сертификата, диплома, удостоверения) о прохождении обучения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39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Руководитель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проекта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: 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Петрова Александра Николаевна – заместитель директора по В и РР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672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Команда проекта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: 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Т.А. Кожемякина, О.В. Механик, О.В. Карпинская, 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М.В. Пожидаева, Т.А. Зырянова, В.А. Евграфова, О.И. Корачева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84400">
                <a:tc grid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 u="sng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Цели и эффекты: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58ed5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marL="457200" indent="-457200" algn="just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000" spc="-1" strike="noStrike" u="sng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Сроки: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58ed5"/>
                    </a:solidFill>
                  </a:tcPr>
                </a:tc>
              </a:tr>
              <a:tr h="339840">
                <a:tc grid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цели, единицы измерения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516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Текущий показатель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516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Целевой 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показатель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6516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rowSpan="5"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 Согласование паспорта лин-проекта  – 24.11.2021  г.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 Картирование текущего состояния (с 01.11.2021  г.  по 21.11.2021  г.).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 Анализ проблем и потерь (с 23.11.2021 г.  по 30.11.2021 г.).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 Составление карты целевого состояния (с 11.12.2022 г.  по 28.12.2022 г.).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 Разработка плана мероприятий (с 31.12.2022 г.  по 16.01.2022 г.).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 Защита плана мероприятий перед заказчиком  ( 17.01.2022 г).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7. Внедрение улучшений (с 01.02.2022 г.  по 29.03.2022 г.).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 Мониторинг результатов (с 04.04.2022  г.  по 23.04.2022 г.).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 Закрытие лин-проекта (24.05.2022 г.).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10. Мониторинг стабильности достигнутых результатов  (30.06.2022 г.).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18040">
                <a:tc grid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Сокращение рабочего времени на процесс обучения сотрудника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min.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81 ч.</a:t>
                      </a: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max.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353 ч.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min.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 ч. 20 мин.</a:t>
                      </a: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max.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77 ч. 40 мин.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78920">
                <a:tc grid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Уменьшение затрат материально- технических средств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7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min.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5906 руб.</a:t>
                      </a: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max.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28755 руб.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min.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1500 руб.</a:t>
                      </a: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b="0" lang="ru-RU" sz="10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max.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12000 руб.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d8e7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12400">
                <a:tc grid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 u="sng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Эффекты: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58ed5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57480">
                <a:tc grid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 Повышение эффективности в использовании рабочего времени специалиста в период обучения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135" name="Прямоугольник 5"/>
          <p:cNvSpPr/>
          <p:nvPr/>
        </p:nvSpPr>
        <p:spPr>
          <a:xfrm>
            <a:off x="180000" y="836280"/>
            <a:ext cx="878580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400" spc="-1" strike="noStrike">
                <a:solidFill>
                  <a:srgbClr val="376092"/>
                </a:solidFill>
                <a:latin typeface="Times New Roman"/>
                <a:ea typeface="DejaVu Sans"/>
              </a:rPr>
              <a:t>Оптимизация процесса повышения профессиональной </a:t>
            </a:r>
            <a:endParaRPr b="0" lang="ru-RU" sz="1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400" spc="-1" strike="noStrike">
                <a:solidFill>
                  <a:srgbClr val="376092"/>
                </a:solidFill>
                <a:latin typeface="Times New Roman"/>
                <a:ea typeface="DejaVu Sans"/>
              </a:rPr>
              <a:t>подготовки и переподготовки сотрудников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136" name="Прямоугольник 6"/>
          <p:cNvSpPr/>
          <p:nvPr/>
        </p:nvSpPr>
        <p:spPr>
          <a:xfrm>
            <a:off x="-75600" y="367560"/>
            <a:ext cx="856836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Муниципальное казенное учреждение  «Социально-реабилитационный центр для несовершеннолетних  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«Теплый дом» Беловского городского округа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043640" y="44640"/>
            <a:ext cx="6938280" cy="34884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2000"/>
            </a:b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Паспорт   проекта</a:t>
            </a:r>
            <a:br>
              <a:rPr sz="2000"/>
            </a:br>
            <a:endParaRPr b="0" lang="ru-RU" sz="2000" spc="-1" strike="noStrike">
              <a:latin typeface="XO Oriel"/>
            </a:endParaRPr>
          </a:p>
        </p:txBody>
      </p:sp>
      <p:sp>
        <p:nvSpPr>
          <p:cNvPr id="138" name=""/>
          <p:cNvSpPr/>
          <p:nvPr/>
        </p:nvSpPr>
        <p:spPr>
          <a:xfrm>
            <a:off x="6351840" y="1440000"/>
            <a:ext cx="2287800" cy="57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000000"/>
                </a:solidFill>
                <a:latin typeface="PT Serif"/>
                <a:ea typeface="DejaVu Sans"/>
              </a:rPr>
              <a:t>Утверждаю: ________________________</a:t>
            </a:r>
            <a:endParaRPr b="0" lang="ru-RU" sz="10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000000"/>
                </a:solidFill>
                <a:latin typeface="PT Serif"/>
                <a:ea typeface="DejaVu Sans"/>
              </a:rPr>
              <a:t>Латышкевич Л.А.</a:t>
            </a:r>
            <a:endParaRPr b="0" lang="ru-RU" sz="10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000000"/>
                </a:solidFill>
                <a:latin typeface="PT Serif"/>
                <a:ea typeface="DejaVu Sans"/>
              </a:rPr>
              <a:t>Директор МКУ СРЦН «Теплый дом»</a:t>
            </a:r>
            <a:endParaRPr b="0" lang="ru-RU" sz="10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5" descr="C:\Users\79511\Downloads\IMG_20221215_134820_216.jpg"/>
          <p:cNvPicPr/>
          <p:nvPr/>
        </p:nvPicPr>
        <p:blipFill>
          <a:blip r:embed="rId1"/>
          <a:srcRect l="18723" t="0" r="0" b="0"/>
          <a:stretch/>
        </p:blipFill>
        <p:spPr>
          <a:xfrm>
            <a:off x="3485880" y="1271520"/>
            <a:ext cx="2005920" cy="1916640"/>
          </a:xfrm>
          <a:prstGeom prst="rect">
            <a:avLst/>
          </a:prstGeom>
          <a:ln w="0">
            <a:solidFill>
              <a:srgbClr val="327fbe"/>
            </a:solidFill>
          </a:ln>
        </p:spPr>
      </p:pic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67640" y="126864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52000"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4400"/>
            </a:br>
            <a:br>
              <a:rPr sz="4400"/>
            </a:br>
            <a:endParaRPr b="0" lang="ru-RU" sz="4400" spc="-1" strike="noStrike">
              <a:latin typeface="XO Oriel"/>
            </a:endParaRPr>
          </a:p>
        </p:txBody>
      </p:sp>
      <p:sp>
        <p:nvSpPr>
          <p:cNvPr id="141" name="Заголовок 1"/>
          <p:cNvSpPr/>
          <p:nvPr/>
        </p:nvSpPr>
        <p:spPr>
          <a:xfrm>
            <a:off x="873720" y="217800"/>
            <a:ext cx="6696000" cy="71928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Команда проекта</a:t>
            </a:r>
            <a:endParaRPr b="0" lang="ru-RU" sz="3600" spc="-1" strike="noStrike">
              <a:latin typeface="XO Oriel"/>
            </a:endParaRPr>
          </a:p>
        </p:txBody>
      </p:sp>
      <p:pic>
        <p:nvPicPr>
          <p:cNvPr id="142" name="Picture 2" descr=""/>
          <p:cNvPicPr/>
          <p:nvPr/>
        </p:nvPicPr>
        <p:blipFill>
          <a:blip r:embed="rId2"/>
          <a:stretch/>
        </p:blipFill>
        <p:spPr>
          <a:xfrm>
            <a:off x="696600" y="1268640"/>
            <a:ext cx="1960920" cy="1864800"/>
          </a:xfrm>
          <a:prstGeom prst="rect">
            <a:avLst/>
          </a:prstGeom>
          <a:ln w="19050">
            <a:solidFill>
              <a:srgbClr val="327fbe"/>
            </a:solidFill>
            <a:miter/>
          </a:ln>
          <a:effectLst>
            <a:outerShdw algn="tl" blurRad="57240" dir="2700000" dist="49893" rotWithShape="0">
              <a:srgbClr val="000000">
                <a:alpha val="40000"/>
              </a:srgbClr>
            </a:outerShdw>
          </a:effectLst>
        </p:spPr>
      </p:pic>
      <p:sp>
        <p:nvSpPr>
          <p:cNvPr id="143" name="TextBox 14"/>
          <p:cNvSpPr/>
          <p:nvPr/>
        </p:nvSpPr>
        <p:spPr>
          <a:xfrm>
            <a:off x="732240" y="6402600"/>
            <a:ext cx="2821680" cy="363960"/>
          </a:xfrm>
          <a:prstGeom prst="rect">
            <a:avLst/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сотрудник учреждения  -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</a:t>
            </a:r>
            <a:endParaRPr b="0" lang="ru-RU" sz="1800" spc="-1" strike="noStrike">
              <a:latin typeface="XO Oriel"/>
            </a:endParaRPr>
          </a:p>
        </p:txBody>
      </p:sp>
      <p:pic>
        <p:nvPicPr>
          <p:cNvPr id="144" name="Picture 3" descr="C:\Users\79511\Downloads\IMG-20221215-WA0019.jpg"/>
          <p:cNvPicPr/>
          <p:nvPr/>
        </p:nvPicPr>
        <p:blipFill>
          <a:blip r:embed="rId3"/>
          <a:srcRect l="0" t="8575" r="0" b="11930"/>
          <a:stretch/>
        </p:blipFill>
        <p:spPr>
          <a:xfrm>
            <a:off x="6161040" y="1273680"/>
            <a:ext cx="1866600" cy="1978560"/>
          </a:xfrm>
          <a:prstGeom prst="rect">
            <a:avLst/>
          </a:prstGeom>
          <a:ln w="0">
            <a:solidFill>
              <a:srgbClr val="327fbe"/>
            </a:solidFill>
          </a:ln>
        </p:spPr>
      </p:pic>
      <p:pic>
        <p:nvPicPr>
          <p:cNvPr id="145" name="Picture 4" descr="C:\Users\79511\Downloads\IMG-20221215-WA0015.jpg"/>
          <p:cNvPicPr/>
          <p:nvPr/>
        </p:nvPicPr>
        <p:blipFill>
          <a:blip r:embed="rId4"/>
          <a:srcRect l="0" t="25544" r="0" b="21938"/>
          <a:stretch/>
        </p:blipFill>
        <p:spPr>
          <a:xfrm>
            <a:off x="657000" y="3779280"/>
            <a:ext cx="2000520" cy="2191680"/>
          </a:xfrm>
          <a:prstGeom prst="rect">
            <a:avLst/>
          </a:prstGeom>
          <a:ln w="0">
            <a:solidFill>
              <a:srgbClr val="327fbe"/>
            </a:solidFill>
          </a:ln>
        </p:spPr>
      </p:pic>
      <p:pic>
        <p:nvPicPr>
          <p:cNvPr id="146" name="Picture 6" descr="C:\Users\79511\Downloads\IMG-20221215-WA0017.jpg"/>
          <p:cNvPicPr/>
          <p:nvPr/>
        </p:nvPicPr>
        <p:blipFill>
          <a:blip r:embed="rId5"/>
          <a:srcRect l="19423" t="20212" r="0" b="16436"/>
          <a:stretch/>
        </p:blipFill>
        <p:spPr>
          <a:xfrm>
            <a:off x="6161040" y="3892680"/>
            <a:ext cx="1991160" cy="2086920"/>
          </a:xfrm>
          <a:prstGeom prst="rect">
            <a:avLst/>
          </a:prstGeom>
          <a:ln w="0">
            <a:solidFill>
              <a:srgbClr val="327fbe"/>
            </a:solidFill>
          </a:ln>
        </p:spPr>
      </p:pic>
      <p:pic>
        <p:nvPicPr>
          <p:cNvPr id="147" name="Picture 7" descr="C:\Users\79511\Downloads\IMG-20221215-WA0018.jpg"/>
          <p:cNvPicPr/>
          <p:nvPr/>
        </p:nvPicPr>
        <p:blipFill>
          <a:blip r:embed="rId6"/>
          <a:srcRect l="9303" t="7137" r="7713" b="19660"/>
          <a:stretch/>
        </p:blipFill>
        <p:spPr>
          <a:xfrm>
            <a:off x="3567960" y="3816720"/>
            <a:ext cx="1843200" cy="2168280"/>
          </a:xfrm>
          <a:prstGeom prst="rect">
            <a:avLst/>
          </a:prstGeom>
          <a:ln w="0">
            <a:solidFill>
              <a:srgbClr val="327fbe"/>
            </a:solidFill>
          </a:ln>
        </p:spPr>
      </p:pic>
      <p:sp>
        <p:nvSpPr>
          <p:cNvPr id="148" name="Прямоугольник 2"/>
          <p:cNvSpPr/>
          <p:nvPr/>
        </p:nvSpPr>
        <p:spPr>
          <a:xfrm>
            <a:off x="6241320" y="2858760"/>
            <a:ext cx="1706400" cy="333000"/>
          </a:xfrm>
          <a:prstGeom prst="rect">
            <a:avLst/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Т.А. Кожемякина 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49" name="Прямоугольник 4"/>
          <p:cNvSpPr/>
          <p:nvPr/>
        </p:nvSpPr>
        <p:spPr>
          <a:xfrm>
            <a:off x="6146640" y="3231720"/>
            <a:ext cx="233172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Заместитель директора </a:t>
            </a:r>
            <a:endParaRPr b="0" lang="ru-RU" sz="16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 АХР (АХР)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50" name="Прямоугольник 6"/>
          <p:cNvSpPr/>
          <p:nvPr/>
        </p:nvSpPr>
        <p:spPr>
          <a:xfrm>
            <a:off x="466920" y="3175920"/>
            <a:ext cx="244800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Заместитель директора (ЗД)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51" name="Прямоугольник 7"/>
          <p:cNvSpPr/>
          <p:nvPr/>
        </p:nvSpPr>
        <p:spPr>
          <a:xfrm>
            <a:off x="3485880" y="3197520"/>
            <a:ext cx="22852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Заведующий отделением соц. реабилитации (СР)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152" name="Прямоугольник 8"/>
          <p:cNvSpPr/>
          <p:nvPr/>
        </p:nvSpPr>
        <p:spPr>
          <a:xfrm>
            <a:off x="713520" y="5952960"/>
            <a:ext cx="22456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Главный бухгалтер (ГБ)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53" name="Прямоугольник 10"/>
          <p:cNvSpPr/>
          <p:nvPr/>
        </p:nvSpPr>
        <p:spPr>
          <a:xfrm>
            <a:off x="3504960" y="5980320"/>
            <a:ext cx="24498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Специалист по кадрам (К)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54" name="Прямоугольник 11"/>
          <p:cNvSpPr/>
          <p:nvPr/>
        </p:nvSpPr>
        <p:spPr>
          <a:xfrm>
            <a:off x="3709800" y="5596560"/>
            <a:ext cx="1559880" cy="333000"/>
          </a:xfrm>
          <a:prstGeom prst="rect">
            <a:avLst/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Н.В. Пилюгина 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55" name="Прямоугольник 12"/>
          <p:cNvSpPr/>
          <p:nvPr/>
        </p:nvSpPr>
        <p:spPr>
          <a:xfrm>
            <a:off x="6404400" y="5956200"/>
            <a:ext cx="181584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Программист (ПК)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56" name="Прямоугольник 13"/>
          <p:cNvSpPr/>
          <p:nvPr/>
        </p:nvSpPr>
        <p:spPr>
          <a:xfrm>
            <a:off x="6439320" y="5646960"/>
            <a:ext cx="1419840" cy="333000"/>
          </a:xfrm>
          <a:prstGeom prst="rect">
            <a:avLst/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Д.В. Шитяева 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57" name="Прямоугольник 22"/>
          <p:cNvSpPr/>
          <p:nvPr/>
        </p:nvSpPr>
        <p:spPr>
          <a:xfrm>
            <a:off x="774000" y="5609520"/>
            <a:ext cx="1631520" cy="333000"/>
          </a:xfrm>
          <a:prstGeom prst="rect">
            <a:avLst/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О.В. Карпинская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58" name="Прямоугольник 23"/>
          <p:cNvSpPr/>
          <p:nvPr/>
        </p:nvSpPr>
        <p:spPr>
          <a:xfrm>
            <a:off x="872640" y="2768400"/>
            <a:ext cx="1338840" cy="333000"/>
          </a:xfrm>
          <a:prstGeom prst="rect">
            <a:avLst/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А.Н. Петрова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59" name="Прямоугольник 24"/>
          <p:cNvSpPr/>
          <p:nvPr/>
        </p:nvSpPr>
        <p:spPr>
          <a:xfrm>
            <a:off x="3768120" y="2813040"/>
            <a:ext cx="1604160" cy="333000"/>
          </a:xfrm>
          <a:prstGeom prst="rect">
            <a:avLst/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М.В. Пожидаева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2183D38-015A-40C4-862D-3E35E6D0E109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Объект 5"/>
          <p:cNvSpPr/>
          <p:nvPr/>
        </p:nvSpPr>
        <p:spPr>
          <a:xfrm>
            <a:off x="5220000" y="1374480"/>
            <a:ext cx="3203640" cy="240264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1"/>
            <a:srcRect/>
            <a:stretch/>
          </a:blipFill>
          <a:ln cap="sq" w="19050">
            <a:solidFill>
              <a:srgbClr val="327fbe"/>
            </a:solidFill>
            <a:miter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61" name="Заголовок 1"/>
          <p:cNvSpPr/>
          <p:nvPr/>
        </p:nvSpPr>
        <p:spPr>
          <a:xfrm>
            <a:off x="1087920" y="188640"/>
            <a:ext cx="6617880" cy="76680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Картирование проекта 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162" name="Рисунок 6"/>
          <p:cNvSpPr/>
          <p:nvPr/>
        </p:nvSpPr>
        <p:spPr>
          <a:xfrm>
            <a:off x="5364000" y="4101120"/>
            <a:ext cx="2937600" cy="220320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2"/>
            <a:srcRect/>
            <a:stretch/>
          </a:blipFill>
          <a:ln cap="sq" w="19050">
            <a:solidFill>
              <a:srgbClr val="327fbe"/>
            </a:solidFill>
            <a:miter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63" name="Рисунок 7"/>
          <p:cNvSpPr/>
          <p:nvPr/>
        </p:nvSpPr>
        <p:spPr>
          <a:xfrm>
            <a:off x="827640" y="1374120"/>
            <a:ext cx="3309480" cy="248184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3"/>
            <a:srcRect/>
            <a:stretch/>
          </a:blipFill>
          <a:ln cap="sq" w="19050">
            <a:solidFill>
              <a:srgbClr val="327fbe"/>
            </a:solidFill>
            <a:miter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64" name="Рисунок 8"/>
          <p:cNvSpPr/>
          <p:nvPr/>
        </p:nvSpPr>
        <p:spPr>
          <a:xfrm>
            <a:off x="769680" y="4069080"/>
            <a:ext cx="3425040" cy="239796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4"/>
            <a:srcRect/>
            <a:stretch/>
          </a:blipFill>
          <a:ln cap="sq" w="28575">
            <a:solidFill>
              <a:srgbClr val="327fbe"/>
            </a:solidFill>
            <a:miter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110149C-6AD8-4201-AFA7-EE178B0613E7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Прямая со стрелкой 174"/>
          <p:cNvSpPr/>
          <p:nvPr/>
        </p:nvSpPr>
        <p:spPr>
          <a:xfrm flipH="1">
            <a:off x="6518520" y="6036480"/>
            <a:ext cx="711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Прямая со стрелкой 63"/>
          <p:cNvSpPr/>
          <p:nvPr/>
        </p:nvSpPr>
        <p:spPr>
          <a:xfrm flipH="1">
            <a:off x="7772760" y="5166000"/>
            <a:ext cx="12240" cy="364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Прямая со стрелкой 69"/>
          <p:cNvSpPr/>
          <p:nvPr/>
        </p:nvSpPr>
        <p:spPr>
          <a:xfrm>
            <a:off x="1207800" y="6453000"/>
            <a:ext cx="1630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Скругленный прямоугольник 4"/>
          <p:cNvSpPr/>
          <p:nvPr/>
        </p:nvSpPr>
        <p:spPr>
          <a:xfrm>
            <a:off x="667440" y="965880"/>
            <a:ext cx="1685520" cy="111780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Подошел срок обучения специалиста 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(согласно графику)</a:t>
            </a:r>
            <a:endParaRPr b="0" lang="ru-RU" sz="1000" spc="-1" strike="noStrike">
              <a:latin typeface="XO Oriel"/>
            </a:endParaRPr>
          </a:p>
        </p:txBody>
      </p:sp>
      <p:sp>
        <p:nvSpPr>
          <p:cNvPr id="169" name="Прямая со стрелкой 217"/>
          <p:cNvSpPr/>
          <p:nvPr/>
        </p:nvSpPr>
        <p:spPr>
          <a:xfrm>
            <a:off x="7826400" y="2049120"/>
            <a:ext cx="360" cy="299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Прямая со стрелкой 29"/>
          <p:cNvSpPr/>
          <p:nvPr/>
        </p:nvSpPr>
        <p:spPr>
          <a:xfrm flipV="1">
            <a:off x="4303080" y="1509120"/>
            <a:ext cx="576000" cy="10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423440" y="183600"/>
            <a:ext cx="6093360" cy="43632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lIns="90000" rIns="90000" tIns="45000" bIns="45000" anchor="ctr">
            <a:normAutofit fontScale="62000"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ru-RU" sz="2800" spc="-1" strike="noStrike">
                <a:solidFill>
                  <a:srgbClr val="ffffff"/>
                </a:solidFill>
                <a:latin typeface="Futura PT Medium"/>
              </a:rPr>
              <a:t>    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</a:rPr>
              <a:t>Карта текущего состояния</a:t>
            </a:r>
            <a:endParaRPr b="0" lang="ru-RU" sz="3600" spc="-1" strike="noStrike">
              <a:latin typeface="XO Orie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6742080" y="3926160"/>
            <a:ext cx="1950840" cy="1244520"/>
          </a:xfrm>
          <a:prstGeom prst="rect">
            <a:avLst/>
          </a:prstGeom>
          <a:solidFill>
            <a:srgbClr val="327fbe"/>
          </a:soli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Заключение договора об оказании образовательных услуг с учебным заведением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(от 1ч. до 2ч.)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(от 1500 руб. до 12000руб.)</a:t>
            </a:r>
            <a:endParaRPr b="0" lang="ru-RU" sz="1000" spc="-1" strike="noStrike">
              <a:latin typeface="XO Oriel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ЗД, ГБ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ru-RU" sz="1000" spc="-1" strike="noStrike">
              <a:latin typeface="XO Oriel"/>
            </a:endParaRPr>
          </a:p>
        </p:txBody>
      </p:sp>
      <p:sp>
        <p:nvSpPr>
          <p:cNvPr id="173" name="Объект 5"/>
          <p:cNvSpPr/>
          <p:nvPr/>
        </p:nvSpPr>
        <p:spPr>
          <a:xfrm>
            <a:off x="6952680" y="5510520"/>
            <a:ext cx="1826640" cy="115812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Изменение графика работы с учетом срока отсутствия специалиста на рабочем месте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1ч. до 3 ч )</a:t>
            </a:r>
            <a:endParaRPr b="0" lang="ru-RU" sz="1000" spc="-1" strike="noStrike">
              <a:latin typeface="XO Oriel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ЗД, СР, К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174" name="Скругленный прямоугольник 42"/>
          <p:cNvSpPr/>
          <p:nvPr/>
        </p:nvSpPr>
        <p:spPr>
          <a:xfrm>
            <a:off x="2582640" y="5344920"/>
            <a:ext cx="2149560" cy="128016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Получение согласия сотрудника об увеличении объема работы на время отсутствии на обучении специалиста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 от 1 ч. до 2ч.)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850 руб. до 2547 руб.)</a:t>
            </a:r>
            <a:endParaRPr b="0" lang="ru-RU" sz="1000" spc="-1" strike="noStrike">
              <a:latin typeface="XO Oriel"/>
            </a:endParaRPr>
          </a:p>
          <a:p>
            <a:pPr algn="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К, С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</p:txBody>
      </p:sp>
      <p:sp>
        <p:nvSpPr>
          <p:cNvPr id="175" name="Скругленный прямоугольник 43"/>
          <p:cNvSpPr/>
          <p:nvPr/>
        </p:nvSpPr>
        <p:spPr>
          <a:xfrm>
            <a:off x="320400" y="5101920"/>
            <a:ext cx="2055960" cy="101736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Начало обучения специалиста в учебном заведении, согласно заключенному договору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72ч. до 288 ч.)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 от 3456 руб. до 13824 руб.)</a:t>
            </a:r>
            <a:endParaRPr b="0" lang="ru-RU" sz="1000" spc="-1" strike="noStrike">
              <a:latin typeface="XO Oriel"/>
            </a:endParaRPr>
          </a:p>
          <a:p>
            <a:pPr algn="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</p:txBody>
      </p:sp>
      <p:sp>
        <p:nvSpPr>
          <p:cNvPr id="176" name="Прямая со стрелкой 190"/>
          <p:cNvSpPr/>
          <p:nvPr/>
        </p:nvSpPr>
        <p:spPr>
          <a:xfrm>
            <a:off x="1956960" y="2952360"/>
            <a:ext cx="12272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c0504d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Прямая со стрелкой 200"/>
          <p:cNvSpPr/>
          <p:nvPr/>
        </p:nvSpPr>
        <p:spPr>
          <a:xfrm flipV="1">
            <a:off x="1259280" y="4674240"/>
            <a:ext cx="360" cy="38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Прямая со стрелкой 212"/>
          <p:cNvSpPr/>
          <p:nvPr/>
        </p:nvSpPr>
        <p:spPr>
          <a:xfrm>
            <a:off x="2386080" y="1540440"/>
            <a:ext cx="4870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Пятно 1 40"/>
          <p:cNvSpPr/>
          <p:nvPr/>
        </p:nvSpPr>
        <p:spPr>
          <a:xfrm>
            <a:off x="7197120" y="630972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3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80" name="Пятно 1 47"/>
          <p:cNvSpPr/>
          <p:nvPr/>
        </p:nvSpPr>
        <p:spPr>
          <a:xfrm>
            <a:off x="6874200" y="476892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1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81" name="Прямая со стрелкой 59"/>
          <p:cNvSpPr/>
          <p:nvPr/>
        </p:nvSpPr>
        <p:spPr>
          <a:xfrm>
            <a:off x="7777800" y="3520080"/>
            <a:ext cx="360" cy="392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Прямая со стрелкой 86"/>
          <p:cNvSpPr/>
          <p:nvPr/>
        </p:nvSpPr>
        <p:spPr>
          <a:xfrm>
            <a:off x="6518520" y="1525680"/>
            <a:ext cx="6454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Объект 5"/>
          <p:cNvSpPr/>
          <p:nvPr/>
        </p:nvSpPr>
        <p:spPr>
          <a:xfrm>
            <a:off x="2952000" y="967680"/>
            <a:ext cx="1638720" cy="11282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Уведомление сотрудника отделом кадров о сроках прохождения обучения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1 ч. до 24 ч.)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    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184" name="Прямая со стрелкой 67"/>
          <p:cNvSpPr/>
          <p:nvPr/>
        </p:nvSpPr>
        <p:spPr>
          <a:xfrm flipH="1">
            <a:off x="4685760" y="6006960"/>
            <a:ext cx="647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Скругленный прямоугольник 53"/>
          <p:cNvSpPr/>
          <p:nvPr/>
        </p:nvSpPr>
        <p:spPr>
          <a:xfrm>
            <a:off x="410760" y="3554280"/>
            <a:ext cx="1942200" cy="112032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1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Окончание курса обучения согласно установленным срокам, получение документа об образовании</a:t>
            </a:r>
            <a:endParaRPr b="0" lang="ru-RU" sz="11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1 ч. до 24 ч.)</a:t>
            </a:r>
            <a:endParaRPr b="0" lang="ru-RU" sz="1100" spc="-1" strike="noStrike">
              <a:latin typeface="XO Oriel"/>
            </a:endParaRPr>
          </a:p>
          <a:p>
            <a:pPr algn="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186" name="Объект 5"/>
          <p:cNvSpPr/>
          <p:nvPr/>
        </p:nvSpPr>
        <p:spPr>
          <a:xfrm>
            <a:off x="4879440" y="1050120"/>
            <a:ext cx="1668960" cy="105768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Подача заявления на обучение в отдел кадров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1 ч. до 3ч.)</a:t>
            </a:r>
            <a:endParaRPr b="0" lang="ru-RU" sz="1000" spc="-1" strike="noStrike">
              <a:latin typeface="XO Oriel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187" name="Объект 5"/>
          <p:cNvSpPr/>
          <p:nvPr/>
        </p:nvSpPr>
        <p:spPr>
          <a:xfrm>
            <a:off x="7158600" y="1038240"/>
            <a:ext cx="1668960" cy="105768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Подготовка документов на сотрудника в учебное заведение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1 ч. до 2 ч.)</a:t>
            </a:r>
            <a:endParaRPr b="0" lang="ru-RU" sz="1000" spc="-1" strike="noStrike">
              <a:latin typeface="XO Oriel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СР, К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188" name="Объект 5"/>
          <p:cNvSpPr/>
          <p:nvPr/>
        </p:nvSpPr>
        <p:spPr>
          <a:xfrm>
            <a:off x="6809400" y="2317680"/>
            <a:ext cx="1969920" cy="131580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Отправка документов и заявления в учебное заведение, расположенное на территории г. Белово 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1ч. до 3 ч.)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100руб. до 384 руб.)</a:t>
            </a:r>
            <a:endParaRPr b="0" lang="ru-RU" sz="1000" spc="-1" strike="noStrike">
              <a:latin typeface="XO Oriel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К, С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189" name="Пятно 1 39"/>
          <p:cNvSpPr/>
          <p:nvPr/>
        </p:nvSpPr>
        <p:spPr>
          <a:xfrm>
            <a:off x="2894400" y="166320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1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90" name="Пятно 1 48"/>
          <p:cNvSpPr/>
          <p:nvPr/>
        </p:nvSpPr>
        <p:spPr>
          <a:xfrm>
            <a:off x="4879440" y="164160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1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91" name="Пятно 1 46"/>
          <p:cNvSpPr/>
          <p:nvPr/>
        </p:nvSpPr>
        <p:spPr>
          <a:xfrm>
            <a:off x="7341120" y="331992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2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92" name="Пятно 1 49"/>
          <p:cNvSpPr/>
          <p:nvPr/>
        </p:nvSpPr>
        <p:spPr>
          <a:xfrm>
            <a:off x="6765120" y="326592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1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93" name="Пятно 1 52"/>
          <p:cNvSpPr/>
          <p:nvPr/>
        </p:nvSpPr>
        <p:spPr>
          <a:xfrm>
            <a:off x="6815520" y="602172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1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94" name="Пятно 1 56"/>
          <p:cNvSpPr/>
          <p:nvPr/>
        </p:nvSpPr>
        <p:spPr>
          <a:xfrm>
            <a:off x="6921720" y="159228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1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95" name="Пятно 1 60"/>
          <p:cNvSpPr/>
          <p:nvPr/>
        </p:nvSpPr>
        <p:spPr>
          <a:xfrm>
            <a:off x="541440" y="432828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2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96" name="Пятно 1 64"/>
          <p:cNvSpPr/>
          <p:nvPr/>
        </p:nvSpPr>
        <p:spPr>
          <a:xfrm>
            <a:off x="2475720" y="622008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2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97" name="Пятно 1 65"/>
          <p:cNvSpPr/>
          <p:nvPr/>
        </p:nvSpPr>
        <p:spPr>
          <a:xfrm>
            <a:off x="109440" y="400212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1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98" name="Скругленный прямоугольник 66"/>
          <p:cNvSpPr/>
          <p:nvPr/>
        </p:nvSpPr>
        <p:spPr>
          <a:xfrm>
            <a:off x="3184560" y="2302920"/>
            <a:ext cx="3450240" cy="1885320"/>
          </a:xfrm>
          <a:prstGeom prst="roundRect">
            <a:avLst>
              <a:gd name="adj" fmla="val 16667"/>
            </a:avLst>
          </a:prstGeom>
          <a:solidFill>
            <a:srgbClr val="ff2f2f"/>
          </a:solidFill>
          <a:ln>
            <a:solidFill>
              <a:srgbClr val="c0504d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Время протекания процесса : 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min. </a:t>
            </a:r>
            <a:r>
              <a:rPr b="1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81 ч.</a:t>
            </a:r>
            <a:r>
              <a:rPr b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b="0" lang="ru-RU" sz="2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max.</a:t>
            </a:r>
            <a:r>
              <a:rPr b="1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 353 ч.</a:t>
            </a:r>
            <a:endParaRPr b="0" lang="ru-RU" sz="2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min.</a:t>
            </a:r>
            <a:r>
              <a:rPr b="1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 5906</a:t>
            </a:r>
            <a:r>
              <a:rPr b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руб.</a:t>
            </a:r>
            <a:endParaRPr b="0" lang="ru-RU" sz="2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max.</a:t>
            </a:r>
            <a:r>
              <a:rPr b="1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 28755 руб.</a:t>
            </a:r>
            <a:endParaRPr b="0" lang="ru-RU" sz="2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400" spc="-1" strike="noStrike">
              <a:latin typeface="XO Oriel"/>
            </a:endParaRPr>
          </a:p>
        </p:txBody>
      </p:sp>
      <p:sp>
        <p:nvSpPr>
          <p:cNvPr id="199" name="Пятно 1 68"/>
          <p:cNvSpPr/>
          <p:nvPr/>
        </p:nvSpPr>
        <p:spPr>
          <a:xfrm>
            <a:off x="7315920" y="486612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2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00" name="Пятно 1 71"/>
          <p:cNvSpPr/>
          <p:nvPr/>
        </p:nvSpPr>
        <p:spPr>
          <a:xfrm>
            <a:off x="6625440" y="409932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4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01" name="Пятно 1 72"/>
          <p:cNvSpPr/>
          <p:nvPr/>
        </p:nvSpPr>
        <p:spPr>
          <a:xfrm>
            <a:off x="7413120" y="167004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4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02" name="Пятно 1 73"/>
          <p:cNvSpPr/>
          <p:nvPr/>
        </p:nvSpPr>
        <p:spPr>
          <a:xfrm>
            <a:off x="2241000" y="363456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4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03" name="Пятно 1 44"/>
          <p:cNvSpPr/>
          <p:nvPr/>
        </p:nvSpPr>
        <p:spPr>
          <a:xfrm>
            <a:off x="5381640" y="170604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4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04" name="Скругленный прямоугольник 45"/>
          <p:cNvSpPr/>
          <p:nvPr/>
        </p:nvSpPr>
        <p:spPr>
          <a:xfrm>
            <a:off x="365400" y="2208960"/>
            <a:ext cx="2020320" cy="103608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Получение </a:t>
            </a: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документа (сертификата, диплома, удостоверения) о прохождении обучения</a:t>
            </a:r>
            <a:endParaRPr b="0" lang="ru-RU" sz="1000" spc="-1" strike="noStrike">
              <a:latin typeface="XO Oriel"/>
            </a:endParaRPr>
          </a:p>
          <a:p>
            <a:pPr algn="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С, К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</p:txBody>
      </p:sp>
      <p:sp>
        <p:nvSpPr>
          <p:cNvPr id="205" name="Прямая со стрелкой 62"/>
          <p:cNvSpPr/>
          <p:nvPr/>
        </p:nvSpPr>
        <p:spPr>
          <a:xfrm flipV="1">
            <a:off x="1215720" y="6095160"/>
            <a:ext cx="360" cy="363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Прямая со стрелкой 51"/>
          <p:cNvSpPr/>
          <p:nvPr/>
        </p:nvSpPr>
        <p:spPr>
          <a:xfrm flipV="1">
            <a:off x="1284120" y="3212640"/>
            <a:ext cx="360" cy="370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Пятно 1 54"/>
          <p:cNvSpPr/>
          <p:nvPr/>
        </p:nvSpPr>
        <p:spPr>
          <a:xfrm>
            <a:off x="604440" y="5825880"/>
            <a:ext cx="471240" cy="6087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7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08" name="Пятно 1 57"/>
          <p:cNvSpPr/>
          <p:nvPr/>
        </p:nvSpPr>
        <p:spPr>
          <a:xfrm>
            <a:off x="0" y="5191920"/>
            <a:ext cx="466200" cy="6328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5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09" name="Пятно 1 58"/>
          <p:cNvSpPr/>
          <p:nvPr/>
        </p:nvSpPr>
        <p:spPr>
          <a:xfrm>
            <a:off x="149400" y="5725080"/>
            <a:ext cx="429480" cy="5835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6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10" name="Скругленный прямоугольник 61"/>
          <p:cNvSpPr/>
          <p:nvPr/>
        </p:nvSpPr>
        <p:spPr>
          <a:xfrm>
            <a:off x="5108760" y="5455800"/>
            <a:ext cx="1409040" cy="105192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Уведомление замещающего сотрудника о новом графике работы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1ч. до 2ч) </a:t>
            </a:r>
            <a:endParaRPr b="0" lang="ru-RU" sz="1000" spc="-1" strike="noStrike">
              <a:latin typeface="XO Oriel"/>
            </a:endParaRPr>
          </a:p>
          <a:p>
            <a:pPr algn="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</a:t>
            </a: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</p:txBody>
      </p:sp>
      <p:sp>
        <p:nvSpPr>
          <p:cNvPr id="211" name="Пятно 1 74"/>
          <p:cNvSpPr/>
          <p:nvPr/>
        </p:nvSpPr>
        <p:spPr>
          <a:xfrm>
            <a:off x="604440" y="291096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4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12" name="Пятно 1 75"/>
          <p:cNvSpPr/>
          <p:nvPr/>
        </p:nvSpPr>
        <p:spPr>
          <a:xfrm>
            <a:off x="194760" y="272736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2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13" name="Пятно 1 50"/>
          <p:cNvSpPr/>
          <p:nvPr/>
        </p:nvSpPr>
        <p:spPr>
          <a:xfrm>
            <a:off x="5158080" y="614736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1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A8976A5-288F-479A-9DC5-9C266886BA45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1087920" y="188640"/>
            <a:ext cx="6617880" cy="76680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Пирамида проблем </a:t>
            </a:r>
            <a:br>
              <a:rPr sz="2400"/>
            </a:b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(муниципальный уровень) 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215" name="Равнобедренный треугольник 5"/>
          <p:cNvSpPr/>
          <p:nvPr/>
        </p:nvSpPr>
        <p:spPr>
          <a:xfrm>
            <a:off x="181440" y="1268640"/>
            <a:ext cx="3239640" cy="53280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Скругленный прямоугольник 1"/>
          <p:cNvSpPr/>
          <p:nvPr/>
        </p:nvSpPr>
        <p:spPr>
          <a:xfrm>
            <a:off x="889920" y="2278800"/>
            <a:ext cx="1521000" cy="38448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Федеральный уровень - 0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217" name="Скругленный прямоугольник 7"/>
          <p:cNvSpPr/>
          <p:nvPr/>
        </p:nvSpPr>
        <p:spPr>
          <a:xfrm>
            <a:off x="517680" y="3390480"/>
            <a:ext cx="2255400" cy="541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Региональный уровень - 0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218" name="Скругленный прямоугольник 8"/>
          <p:cNvSpPr/>
          <p:nvPr/>
        </p:nvSpPr>
        <p:spPr>
          <a:xfrm>
            <a:off x="252720" y="4575600"/>
            <a:ext cx="2807640" cy="50328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Местный  уровень</a:t>
            </a:r>
            <a:br>
              <a:rPr sz="1600"/>
            </a:b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(организации) - 3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219" name="Скругленный прямоугольник 9"/>
          <p:cNvSpPr/>
          <p:nvPr/>
        </p:nvSpPr>
        <p:spPr>
          <a:xfrm>
            <a:off x="3074040" y="1599840"/>
            <a:ext cx="5688000" cy="449244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  <a:buNone/>
            </a:pPr>
            <a:endParaRPr b="0" lang="ru-RU" sz="16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1. Отсутствие работника на рабочем месте.</a:t>
            </a:r>
            <a:endParaRPr b="0" lang="ru-RU" sz="14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2. Материально -технические затраты: </a:t>
            </a:r>
            <a:endParaRPr b="0" lang="ru-RU" sz="14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-отсутствие бензина, </a:t>
            </a:r>
            <a:endParaRPr b="0" lang="ru-RU" sz="14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-поломка автомобиля,</a:t>
            </a:r>
            <a:endParaRPr b="0" lang="ru-RU" sz="14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оплата замещающему сотруднику,</a:t>
            </a:r>
            <a:endParaRPr b="0" lang="ru-RU" sz="14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командировочные,</a:t>
            </a:r>
            <a:endParaRPr b="0" lang="ru-RU" sz="14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оплата обучения.</a:t>
            </a:r>
            <a:endParaRPr b="0" lang="ru-RU" sz="14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3. Поиск работника на замещение специалиста на период обучения. </a:t>
            </a:r>
            <a:endParaRPr b="0" lang="ru-RU" sz="14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4. Допущение ошибок при оформлении необходимых документов.</a:t>
            </a:r>
            <a:endParaRPr b="0" lang="ru-RU" sz="14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5. Отсутствие необходимого учебного заведения по месту жительства –месту работы сотрудника.</a:t>
            </a:r>
            <a:endParaRPr b="0" lang="ru-RU" sz="14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6. Отсутствие навыков работы на ПК.</a:t>
            </a:r>
            <a:endParaRPr b="0" lang="ru-RU" sz="14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7. Отсутствие технической возможности обучения.  </a:t>
            </a:r>
            <a:endParaRPr b="0" lang="ru-RU" sz="14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4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2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200" spc="-1" strike="noStrike">
              <a:latin typeface="XO Oriel"/>
            </a:endParaRPr>
          </a:p>
        </p:txBody>
      </p:sp>
      <p:sp>
        <p:nvSpPr>
          <p:cNvPr id="220" name="Пятно 1 12"/>
          <p:cNvSpPr/>
          <p:nvPr/>
        </p:nvSpPr>
        <p:spPr>
          <a:xfrm>
            <a:off x="449640" y="5213520"/>
            <a:ext cx="575280" cy="6670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1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21" name="Пятно 1 13"/>
          <p:cNvSpPr/>
          <p:nvPr/>
        </p:nvSpPr>
        <p:spPr>
          <a:xfrm>
            <a:off x="1074600" y="5131440"/>
            <a:ext cx="522720" cy="6012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2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22" name="Пятно 1 14"/>
          <p:cNvSpPr/>
          <p:nvPr/>
        </p:nvSpPr>
        <p:spPr>
          <a:xfrm>
            <a:off x="1657080" y="5131440"/>
            <a:ext cx="574200" cy="6732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3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23" name="Пятно 1 23"/>
          <p:cNvSpPr/>
          <p:nvPr/>
        </p:nvSpPr>
        <p:spPr>
          <a:xfrm>
            <a:off x="2232000" y="5229360"/>
            <a:ext cx="657720" cy="6796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4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24" name="Пятно 1 15"/>
          <p:cNvSpPr/>
          <p:nvPr/>
        </p:nvSpPr>
        <p:spPr>
          <a:xfrm>
            <a:off x="449640" y="5909760"/>
            <a:ext cx="521280" cy="6609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5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25" name="Пятно 1 16"/>
          <p:cNvSpPr/>
          <p:nvPr/>
        </p:nvSpPr>
        <p:spPr>
          <a:xfrm>
            <a:off x="1074600" y="5881680"/>
            <a:ext cx="522720" cy="6350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6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26" name="Пятно 1 21"/>
          <p:cNvSpPr/>
          <p:nvPr/>
        </p:nvSpPr>
        <p:spPr>
          <a:xfrm>
            <a:off x="1801440" y="5909760"/>
            <a:ext cx="537480" cy="6170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7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A89CA8E-1AFE-4405-BE73-8F6410E704B9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1187640" y="188640"/>
            <a:ext cx="6480000" cy="43128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558ed5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lIns="90000" rIns="90000" tIns="45000" bIns="45000" anchor="ctr">
            <a:normAutofit fontScale="28000"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2000"/>
            </a:br>
            <a:br>
              <a:rPr sz="2000"/>
            </a:b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План мероприятий по устранению проблем</a:t>
            </a:r>
            <a:br>
              <a:rPr sz="2000"/>
            </a:br>
            <a:endParaRPr b="0" lang="ru-RU" sz="2000" spc="-1" strike="noStrike">
              <a:latin typeface="XO Oriel"/>
            </a:endParaRPr>
          </a:p>
        </p:txBody>
      </p:sp>
      <p:graphicFrame>
        <p:nvGraphicFramePr>
          <p:cNvPr id="228" name="Объект 4"/>
          <p:cNvGraphicFramePr/>
          <p:nvPr/>
        </p:nvGraphicFramePr>
        <p:xfrm>
          <a:off x="467640" y="1268640"/>
          <a:ext cx="8495640" cy="4181040"/>
        </p:xfrm>
        <a:graphic>
          <a:graphicData uri="http://schemas.openxmlformats.org/drawingml/2006/table">
            <a:tbl>
              <a:tblPr/>
              <a:tblGrid>
                <a:gridCol w="446040"/>
                <a:gridCol w="1497960"/>
                <a:gridCol w="2088000"/>
                <a:gridCol w="1944000"/>
                <a:gridCol w="1309320"/>
                <a:gridCol w="1210680"/>
              </a:tblGrid>
              <a:tr h="2934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9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№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9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п/п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9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Выявленная проблема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9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Причина проблемы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9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Мероприятие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9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Срок реализации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9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    </a:t>
                      </a:r>
                      <a:r>
                        <a:rPr b="1" lang="ru-RU" sz="9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Ответственные 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57024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Отсутствие работника на рабочем месте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</a:t>
                      </a: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выходной согласно графику,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marL="343080" indent="-34308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срочная работа, 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marL="343080" indent="-34308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больничный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Допуск сотрудников на обучение в дистанционном формате без отрыва от производства.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01.11.2021- 01.02.2022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А.Н. Петрова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Н.В. Пилюгина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М.В. Пожидаева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86616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Материально -технические затраты 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87480" indent="-8748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отсутствие бензина, 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marL="87480" indent="-8748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поломка автомобиля,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marL="87480" indent="-8748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оплата замещающему сотруднику,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marL="87480" indent="-8748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командировочные,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marL="87480" indent="-8748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оплата обучения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01.11.2021- 01.02.2022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Т.А. Кожемякина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О.В. Карпинская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52776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Поиск работника на замещение специалиста на период обучения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Специалист  проходит обучении в очном формате и отсутствует на рабочем месте. </a:t>
                      </a: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Недостаточность кадрового состава (для замены). 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01.10.2021-04.10.2021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А.Н. Петрова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Н.В. Пилюгина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М.В. Пожидаева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4636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Допущение ошибок при оформлении необходимых документов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Невнимательность из за спешки, большой нагрузки на сотрудника. Сбой в работе оргтехники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Исправление документации в нужном формате. Создание шаблона заполнения.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01.11.2021- 01.02.2022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А.Н. Петрова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Н.В. Пилюгина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М.В. Пожидаева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46512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Отсутствие необходимого учебного заведения по месту жительства –месту работы сотрудника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Отдаленность места жительства и работы от учебных заведений города и области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Допуск сотрудников на обучение в дистанционном формате без отрыва от производства.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01.11.2021- 01.02.2022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А.Н. Петрова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Н.В. Пилюгина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М.В. Пожидаева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61704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Отсутствие навыков работы на ПК.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Возрастная категория сотрудников, отсутствие необходимости по должностным обязанностям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Прохождение курсов пользования ПК, закрепление наставника для помощи в получении компьютерной грамотности на практике 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01.11.2021-30.06.2022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М.В. Пожидаева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Д.В. Шитяева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378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Отсутствие технической возможности обучения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Низкая заработная плата, невозможность приобретения личного ПК. 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Прохождение обучения в дистанционном формате на рабочем месте</a:t>
                      </a:r>
                      <a:endParaRPr b="0" lang="ru-RU" sz="900" spc="-1" strike="noStrike">
                        <a:latin typeface="XO Orie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01.11.2021- 30.06.2022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А.Н. Петрова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М.В. Пожидаева</a:t>
                      </a:r>
                      <a:endParaRPr b="0" lang="ru-RU" sz="9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b="0" lang="ru-RU" sz="900" spc="-1" strike="noStrike">
                        <a:latin typeface="XO Orie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26CF062-A217-4DFC-AAD2-DCD3BF9B6EFE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Прямая со стрелкой 174"/>
          <p:cNvSpPr/>
          <p:nvPr/>
        </p:nvSpPr>
        <p:spPr>
          <a:xfrm flipH="1">
            <a:off x="5795280" y="5873040"/>
            <a:ext cx="8866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Прямая со стрелкой 63"/>
          <p:cNvSpPr/>
          <p:nvPr/>
        </p:nvSpPr>
        <p:spPr>
          <a:xfrm>
            <a:off x="7875360" y="5138640"/>
            <a:ext cx="360" cy="392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Скругленный прямоугольник 4"/>
          <p:cNvSpPr/>
          <p:nvPr/>
        </p:nvSpPr>
        <p:spPr>
          <a:xfrm>
            <a:off x="667440" y="965880"/>
            <a:ext cx="1685520" cy="111780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Подошел срок обучения специалиста 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(согласно графику)</a:t>
            </a:r>
            <a:endParaRPr b="0" lang="ru-RU" sz="1000" spc="-1" strike="noStrike">
              <a:latin typeface="XO Oriel"/>
            </a:endParaRPr>
          </a:p>
        </p:txBody>
      </p:sp>
      <p:sp>
        <p:nvSpPr>
          <p:cNvPr id="232" name="Прямая со стрелкой 217"/>
          <p:cNvSpPr/>
          <p:nvPr/>
        </p:nvSpPr>
        <p:spPr>
          <a:xfrm>
            <a:off x="7813800" y="1946520"/>
            <a:ext cx="360" cy="53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Прямая со стрелкой 29"/>
          <p:cNvSpPr/>
          <p:nvPr/>
        </p:nvSpPr>
        <p:spPr>
          <a:xfrm flipV="1">
            <a:off x="4303080" y="1509120"/>
            <a:ext cx="576000" cy="10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Скругленный прямоугольник 43"/>
          <p:cNvSpPr/>
          <p:nvPr/>
        </p:nvSpPr>
        <p:spPr>
          <a:xfrm>
            <a:off x="6683040" y="5574960"/>
            <a:ext cx="2199600" cy="118980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Начало обучения специалиста в учебном заведении, согласно заключенному договору в дистанционном формате без отрыва от производства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(0 ч.)</a:t>
            </a:r>
            <a:endParaRPr b="0" lang="ru-RU" sz="1000" spc="-1" strike="noStrike">
              <a:latin typeface="XO Oriel"/>
            </a:endParaRPr>
          </a:p>
          <a:p>
            <a:pPr algn="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</p:txBody>
      </p:sp>
      <p:sp>
        <p:nvSpPr>
          <p:cNvPr id="235" name="Прямая со стрелкой 190"/>
          <p:cNvSpPr/>
          <p:nvPr/>
        </p:nvSpPr>
        <p:spPr>
          <a:xfrm>
            <a:off x="2570040" y="5594400"/>
            <a:ext cx="2021040" cy="20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c0504d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Прямая со стрелкой 212"/>
          <p:cNvSpPr/>
          <p:nvPr/>
        </p:nvSpPr>
        <p:spPr>
          <a:xfrm>
            <a:off x="2386080" y="1540440"/>
            <a:ext cx="4870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Прямая со стрелкой 59"/>
          <p:cNvSpPr/>
          <p:nvPr/>
        </p:nvSpPr>
        <p:spPr>
          <a:xfrm>
            <a:off x="7857720" y="3520080"/>
            <a:ext cx="360" cy="392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Объект 5"/>
          <p:cNvSpPr/>
          <p:nvPr/>
        </p:nvSpPr>
        <p:spPr>
          <a:xfrm>
            <a:off x="2873520" y="975960"/>
            <a:ext cx="1638720" cy="12362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Уведомление сотрудника отделом кадров о сроках прохождения обучения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1 ч. до 24 ч.)</a:t>
            </a:r>
            <a:endParaRPr b="0" lang="ru-RU" sz="1000" spc="-1" strike="noStrike">
              <a:latin typeface="XO Oriel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39" name="Скругленный прямоугольник 53"/>
          <p:cNvSpPr/>
          <p:nvPr/>
        </p:nvSpPr>
        <p:spPr>
          <a:xfrm>
            <a:off x="3924000" y="5152680"/>
            <a:ext cx="1837080" cy="130608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1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Окончание курса обучения согласно установленным срокам, получение документа об образовании</a:t>
            </a:r>
            <a:endParaRPr b="0" lang="ru-RU" sz="11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1 ч. до 24 ч.)</a:t>
            </a:r>
            <a:endParaRPr b="0" lang="ru-RU" sz="1100" spc="-1" strike="noStrike">
              <a:latin typeface="XO Oriel"/>
            </a:endParaRPr>
          </a:p>
          <a:p>
            <a:pPr algn="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100" spc="-1" strike="noStrike">
              <a:latin typeface="XO Oriel"/>
            </a:endParaRPr>
          </a:p>
        </p:txBody>
      </p:sp>
      <p:sp>
        <p:nvSpPr>
          <p:cNvPr id="240" name="Объект 5"/>
          <p:cNvSpPr/>
          <p:nvPr/>
        </p:nvSpPr>
        <p:spPr>
          <a:xfrm>
            <a:off x="4879440" y="909720"/>
            <a:ext cx="1668960" cy="105768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Подача заявления на обучение в отдел кадров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1 ч. до 3ч.)</a:t>
            </a:r>
            <a:endParaRPr b="0" lang="ru-RU" sz="1000" spc="-1" strike="noStrike">
              <a:latin typeface="XO Oriel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41" name="Объект 5"/>
          <p:cNvSpPr/>
          <p:nvPr/>
        </p:nvSpPr>
        <p:spPr>
          <a:xfrm>
            <a:off x="7054920" y="1090800"/>
            <a:ext cx="1668960" cy="105768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Подготовка документов на сотрудника в учебное заведение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1 ч. до 2 ч.)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СР, К</a:t>
            </a:r>
            <a:endParaRPr b="0" lang="ru-RU" sz="1800" spc="-1" strike="noStrike">
              <a:latin typeface="XO Oriel"/>
            </a:endParaRPr>
          </a:p>
          <a:p>
            <a:pPr algn="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ru-RU" sz="1000" spc="-1" strike="noStrike">
              <a:latin typeface="XO Oriel"/>
            </a:endParaRPr>
          </a:p>
        </p:txBody>
      </p:sp>
      <p:sp>
        <p:nvSpPr>
          <p:cNvPr id="242" name="Объект 5"/>
          <p:cNvSpPr/>
          <p:nvPr/>
        </p:nvSpPr>
        <p:spPr>
          <a:xfrm>
            <a:off x="7173720" y="2479680"/>
            <a:ext cx="1766160" cy="114408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Отправка документов и заявления в учебное заведение дистанционно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20 мин. до 40 мин.)</a:t>
            </a:r>
            <a:endParaRPr b="0" lang="ru-RU" sz="1000" spc="-1" strike="noStrike">
              <a:latin typeface="XO Oriel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К, С</a:t>
            </a:r>
            <a:endParaRPr b="0" lang="ru-RU" sz="1800" spc="-1" strike="noStrike">
              <a:latin typeface="XO Oriel"/>
            </a:endParaRPr>
          </a:p>
          <a:p>
            <a:pPr algn="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ru-RU" sz="1000" spc="-1" strike="noStrike">
              <a:latin typeface="XO Oriel"/>
            </a:endParaRPr>
          </a:p>
        </p:txBody>
      </p:sp>
      <p:sp>
        <p:nvSpPr>
          <p:cNvPr id="243" name="Пятно 1 39"/>
          <p:cNvSpPr/>
          <p:nvPr/>
        </p:nvSpPr>
        <p:spPr>
          <a:xfrm>
            <a:off x="2796480" y="179640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1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44" name="Пятно 1 48"/>
          <p:cNvSpPr/>
          <p:nvPr/>
        </p:nvSpPr>
        <p:spPr>
          <a:xfrm>
            <a:off x="4706640" y="80280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1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45" name="Пятно 1 56"/>
          <p:cNvSpPr/>
          <p:nvPr/>
        </p:nvSpPr>
        <p:spPr>
          <a:xfrm>
            <a:off x="6847560" y="168012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1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46" name="Скругленный прямоугольник 66"/>
          <p:cNvSpPr/>
          <p:nvPr/>
        </p:nvSpPr>
        <p:spPr>
          <a:xfrm>
            <a:off x="467640" y="2450520"/>
            <a:ext cx="4238280" cy="2171160"/>
          </a:xfrm>
          <a:prstGeom prst="roundRect">
            <a:avLst>
              <a:gd name="adj" fmla="val 16667"/>
            </a:avLst>
          </a:prstGeom>
          <a:solidFill>
            <a:srgbClr val="ff2f2f"/>
          </a:solidFill>
          <a:ln>
            <a:solidFill>
              <a:srgbClr val="c0504d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Время протекания процесса: 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min. </a:t>
            </a:r>
            <a:r>
              <a:rPr b="1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4 ч.</a:t>
            </a:r>
            <a:r>
              <a:rPr b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20 мин.</a:t>
            </a:r>
            <a:endParaRPr b="0" lang="ru-RU" sz="2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max.</a:t>
            </a:r>
            <a:r>
              <a:rPr b="1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 77 ч. 40 мин.</a:t>
            </a:r>
            <a:endParaRPr b="0" lang="ru-RU" sz="2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min. </a:t>
            </a:r>
            <a:r>
              <a:rPr b="1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1500 руб.</a:t>
            </a:r>
            <a:endParaRPr b="0" lang="ru-RU" sz="2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max.</a:t>
            </a:r>
            <a:r>
              <a:rPr b="1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 12000 руб.</a:t>
            </a:r>
            <a:endParaRPr b="0" lang="ru-RU" sz="2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400" spc="-1" strike="noStrike">
              <a:latin typeface="XO Oriel"/>
            </a:endParaRPr>
          </a:p>
        </p:txBody>
      </p:sp>
      <p:sp>
        <p:nvSpPr>
          <p:cNvPr id="247" name="Заголовок 1"/>
          <p:cNvSpPr/>
          <p:nvPr/>
        </p:nvSpPr>
        <p:spPr>
          <a:xfrm>
            <a:off x="1303200" y="170280"/>
            <a:ext cx="6093360" cy="43632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rmAutofit fontScale="81000"/>
          </a:bodyPr>
          <a:p>
            <a:pPr algn="ctr">
              <a:lnSpc>
                <a:spcPct val="100000"/>
              </a:lnSpc>
              <a:buNone/>
            </a:pPr>
            <a:r>
              <a:rPr b="0" i="1" lang="ru-RU" sz="2800" spc="-1" strike="noStrike">
                <a:solidFill>
                  <a:srgbClr val="ffffff"/>
                </a:solidFill>
                <a:latin typeface="Futura PT Medium"/>
                <a:ea typeface="DejaVu Sans"/>
              </a:rPr>
              <a:t>   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Карта целевого состояния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248" name="Прямая со стрелкой 44"/>
          <p:cNvSpPr/>
          <p:nvPr/>
        </p:nvSpPr>
        <p:spPr>
          <a:xfrm flipV="1">
            <a:off x="2383920" y="4514760"/>
            <a:ext cx="360" cy="993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c0504d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Объект 5"/>
          <p:cNvSpPr/>
          <p:nvPr/>
        </p:nvSpPr>
        <p:spPr>
          <a:xfrm>
            <a:off x="6732360" y="3912840"/>
            <a:ext cx="2100960" cy="133812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Заключение договора об оказании образовательных услуг с учебным заведением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1ч. до 24 ч.)</a:t>
            </a: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1500 руб. до 12000руб.)</a:t>
            </a:r>
            <a:endParaRPr b="0" lang="ru-RU" sz="1000" spc="-1" strike="noStrike">
              <a:latin typeface="XO Oriel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ЗД, ГБ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ru-RU" sz="1000" spc="-1" strike="noStrike">
              <a:latin typeface="XO Oriel"/>
            </a:endParaRPr>
          </a:p>
        </p:txBody>
      </p:sp>
      <p:sp>
        <p:nvSpPr>
          <p:cNvPr id="250" name="Пятно 1 51"/>
          <p:cNvSpPr/>
          <p:nvPr/>
        </p:nvSpPr>
        <p:spPr>
          <a:xfrm>
            <a:off x="6631560" y="485064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2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51" name="Пятно 1 55"/>
          <p:cNvSpPr/>
          <p:nvPr/>
        </p:nvSpPr>
        <p:spPr>
          <a:xfrm>
            <a:off x="7279560" y="185796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4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52" name="Пятно 1 70"/>
          <p:cNvSpPr/>
          <p:nvPr/>
        </p:nvSpPr>
        <p:spPr>
          <a:xfrm>
            <a:off x="7233840" y="486468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4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53" name="Скругленный прямоугольник 28"/>
          <p:cNvSpPr/>
          <p:nvPr/>
        </p:nvSpPr>
        <p:spPr>
          <a:xfrm>
            <a:off x="1347840" y="5251320"/>
            <a:ext cx="2010960" cy="93636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Получение </a:t>
            </a: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документа (сертификата, диплома, удостоверения) о прохождении обучения</a:t>
            </a:r>
            <a:endParaRPr b="0" lang="ru-RU" sz="1000" spc="-1" strike="noStrike">
              <a:latin typeface="XO Oriel"/>
            </a:endParaRPr>
          </a:p>
          <a:p>
            <a:pPr algn="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С, К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</p:txBody>
      </p:sp>
      <p:sp>
        <p:nvSpPr>
          <p:cNvPr id="254" name="Пятно 1 57"/>
          <p:cNvSpPr/>
          <p:nvPr/>
        </p:nvSpPr>
        <p:spPr>
          <a:xfrm>
            <a:off x="1347840" y="585108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4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55" name="Пятно 1 30"/>
          <p:cNvSpPr/>
          <p:nvPr/>
        </p:nvSpPr>
        <p:spPr>
          <a:xfrm>
            <a:off x="6660360" y="6269040"/>
            <a:ext cx="431280" cy="5752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7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56" name="Прямая со стрелкой 86"/>
          <p:cNvSpPr/>
          <p:nvPr/>
        </p:nvSpPr>
        <p:spPr>
          <a:xfrm>
            <a:off x="6518520" y="1525680"/>
            <a:ext cx="6454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0">
            <a:solidFill>
              <a:srgbClr val="8064a2"/>
            </a:solidFill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C145B95-829E-41B4-B7DC-933DE5B20319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1087920" y="188640"/>
            <a:ext cx="6617880" cy="76680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</a:rPr>
              <a:t>Полученные результаты</a:t>
            </a:r>
            <a:endParaRPr b="0" lang="ru-RU" sz="3600" spc="-1" strike="noStrike">
              <a:latin typeface="XO Oriel"/>
            </a:endParaRPr>
          </a:p>
        </p:txBody>
      </p:sp>
      <p:graphicFrame>
        <p:nvGraphicFramePr>
          <p:cNvPr id="258" name="Диаграмма 1"/>
          <p:cNvGraphicFramePr/>
          <p:nvPr/>
        </p:nvGraphicFramePr>
        <p:xfrm>
          <a:off x="251640" y="2277000"/>
          <a:ext cx="4535640" cy="295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259" name="Диаграмма 6"/>
          <p:cNvGraphicFramePr/>
          <p:nvPr/>
        </p:nvGraphicFramePr>
        <p:xfrm>
          <a:off x="4264920" y="2205000"/>
          <a:ext cx="4679640" cy="287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0" name="TextBox 3"/>
          <p:cNvSpPr/>
          <p:nvPr/>
        </p:nvSpPr>
        <p:spPr>
          <a:xfrm>
            <a:off x="107640" y="1520280"/>
            <a:ext cx="424764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Использование рабочего времени сотрудника (час., мин.)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ru-RU" sz="1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400" spc="-1" strike="noStrike">
              <a:latin typeface="XO Oriel"/>
            </a:endParaRPr>
          </a:p>
        </p:txBody>
      </p:sp>
      <p:sp>
        <p:nvSpPr>
          <p:cNvPr id="261" name="TextBox 7"/>
          <p:cNvSpPr/>
          <p:nvPr/>
        </p:nvSpPr>
        <p:spPr>
          <a:xfrm>
            <a:off x="5156640" y="1520280"/>
            <a:ext cx="308844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Материально-технические затраты</a:t>
            </a:r>
            <a:endParaRPr b="0" lang="ru-RU" sz="1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(руб.)</a:t>
            </a:r>
            <a:endParaRPr b="0" lang="ru-RU" sz="1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16562</TotalTime>
  <Application>Редактор_презентаций/2.3.0.0$Linux_X86_64 LibreOffice_project/01ffa5329b2b028a19d4810c8ae7e18fece27084</Application>
  <AppVersion>15.0000</AppVersion>
  <Words>1351</Words>
  <Paragraphs>318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2007-01-29T08:57:19Z</dcterms:created>
  <dc:creator>Арам Аракелян</dc:creator>
  <dc:description/>
  <dc:language>ru-RU</dc:language>
  <cp:lastModifiedBy/>
  <cp:lastPrinted>2019-02-18T01:46:55Z</cp:lastPrinted>
  <dcterms:modified xsi:type="dcterms:W3CDTF">2024-10-11T10:18:56Z</dcterms:modified>
  <cp:revision>976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12</vt:i4>
  </property>
</Properties>
</file>